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93" r:id="rId1"/>
  </p:sldMasterIdLst>
  <p:notesMasterIdLst>
    <p:notesMasterId r:id="rId28"/>
  </p:notesMasterIdLst>
  <p:sldIdLst>
    <p:sldId id="304" r:id="rId2"/>
    <p:sldId id="258" r:id="rId3"/>
    <p:sldId id="324" r:id="rId4"/>
    <p:sldId id="325" r:id="rId5"/>
    <p:sldId id="326" r:id="rId6"/>
    <p:sldId id="335" r:id="rId7"/>
    <p:sldId id="308" r:id="rId8"/>
    <p:sldId id="333" r:id="rId9"/>
    <p:sldId id="351" r:id="rId10"/>
    <p:sldId id="311" r:id="rId11"/>
    <p:sldId id="318" r:id="rId12"/>
    <p:sldId id="336" r:id="rId13"/>
    <p:sldId id="320" r:id="rId14"/>
    <p:sldId id="281" r:id="rId15"/>
    <p:sldId id="300" r:id="rId16"/>
    <p:sldId id="263" r:id="rId17"/>
    <p:sldId id="338" r:id="rId18"/>
    <p:sldId id="346" r:id="rId19"/>
    <p:sldId id="348" r:id="rId20"/>
    <p:sldId id="349" r:id="rId21"/>
    <p:sldId id="321" r:id="rId22"/>
    <p:sldId id="337" r:id="rId23"/>
    <p:sldId id="286" r:id="rId24"/>
    <p:sldId id="305" r:id="rId25"/>
    <p:sldId id="341" r:id="rId26"/>
    <p:sldId id="290"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743" autoAdjust="0"/>
    <p:restoredTop sz="83738" autoAdjust="0"/>
  </p:normalViewPr>
  <p:slideViewPr>
    <p:cSldViewPr>
      <p:cViewPr varScale="1">
        <p:scale>
          <a:sx n="93" d="100"/>
          <a:sy n="93" d="100"/>
        </p:scale>
        <p:origin x="1722" y="66"/>
      </p:cViewPr>
      <p:guideLst>
        <p:guide orient="horz" pos="2160"/>
        <p:guide pos="2880"/>
      </p:guideLst>
    </p:cSldViewPr>
  </p:slideViewPr>
  <p:outlineViewPr>
    <p:cViewPr>
      <p:scale>
        <a:sx n="33" d="100"/>
        <a:sy n="33" d="100"/>
      </p:scale>
      <p:origin x="0" y="25866"/>
    </p:cViewPr>
  </p:outlineViewPr>
  <p:notesTextViewPr>
    <p:cViewPr>
      <p:scale>
        <a:sx n="1" d="1"/>
        <a:sy n="1" d="1"/>
      </p:scale>
      <p:origin x="0" y="0"/>
    </p:cViewPr>
  </p:notesTextViewPr>
  <p:notesViewPr>
    <p:cSldViewPr>
      <p:cViewPr varScale="1">
        <p:scale>
          <a:sx n="53" d="100"/>
          <a:sy n="53" d="100"/>
        </p:scale>
        <p:origin x="-277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317DC3-9478-4579-80F5-CC12DA3D2CCE}" type="datetimeFigureOut">
              <a:rPr lang="en-US" smtClean="0"/>
              <a:t>5/4/2023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EEE1D4-A162-4DB6-B9DE-45CA55982233}" type="slidenum">
              <a:rPr lang="en-US" smtClean="0"/>
              <a:t>‹#›</a:t>
            </a:fld>
            <a:endParaRPr lang="en-US" dirty="0"/>
          </a:p>
        </p:txBody>
      </p:sp>
    </p:spTree>
    <p:extLst>
      <p:ext uri="{BB962C8B-B14F-4D97-AF65-F5344CB8AC3E}">
        <p14:creationId xmlns:p14="http://schemas.microsoft.com/office/powerpoint/2010/main" val="4051004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latin typeface="Times New Roman" panose="02020603050405020304" pitchFamily="18" charset="0"/>
                <a:cs typeface="Times New Roman" panose="02020603050405020304" pitchFamily="18" charset="0"/>
              </a:rPr>
              <a:t>Slide 1</a:t>
            </a:r>
          </a:p>
          <a:p>
            <a:r>
              <a:rPr lang="en-US" sz="4000" dirty="0">
                <a:latin typeface="Times New Roman" panose="02020603050405020304" pitchFamily="18" charset="0"/>
                <a:cs typeface="Times New Roman" panose="02020603050405020304" pitchFamily="18" charset="0"/>
              </a:rPr>
              <a:t>Welcome    </a:t>
            </a:r>
          </a:p>
          <a:p>
            <a:r>
              <a:rPr lang="en-US" sz="3600" dirty="0">
                <a:latin typeface="Times New Roman" panose="02020603050405020304" pitchFamily="18" charset="0"/>
                <a:cs typeface="Times New Roman" panose="02020603050405020304" pitchFamily="18" charset="0"/>
              </a:rPr>
              <a:t>My name is Bill McGowan  </a:t>
            </a:r>
          </a:p>
          <a:p>
            <a:endParaRPr lang="en-US" dirty="0"/>
          </a:p>
          <a:p>
            <a:endParaRPr lang="en-US" dirty="0"/>
          </a:p>
        </p:txBody>
      </p:sp>
      <p:sp>
        <p:nvSpPr>
          <p:cNvPr id="4" name="Slide Number Placeholder 3"/>
          <p:cNvSpPr>
            <a:spLocks noGrp="1"/>
          </p:cNvSpPr>
          <p:nvPr>
            <p:ph type="sldNum" sz="quarter" idx="10"/>
          </p:nvPr>
        </p:nvSpPr>
        <p:spPr/>
        <p:txBody>
          <a:bodyPr/>
          <a:lstStyle/>
          <a:p>
            <a:fld id="{D0EEE1D4-A162-4DB6-B9DE-45CA55982233}" type="slidenum">
              <a:rPr lang="en-US" smtClean="0"/>
              <a:t>1</a:t>
            </a:fld>
            <a:endParaRPr lang="en-US" dirty="0"/>
          </a:p>
        </p:txBody>
      </p:sp>
    </p:spTree>
    <p:extLst>
      <p:ext uri="{BB962C8B-B14F-4D97-AF65-F5344CB8AC3E}">
        <p14:creationId xmlns:p14="http://schemas.microsoft.com/office/powerpoint/2010/main" val="999005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latin typeface="Times New Roman" panose="02020603050405020304" pitchFamily="18" charset="0"/>
                <a:cs typeface="Times New Roman" panose="02020603050405020304" pitchFamily="18" charset="0"/>
              </a:rPr>
              <a:t>Slide 18</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In a nut shell </a:t>
            </a:r>
          </a:p>
        </p:txBody>
      </p:sp>
      <p:sp>
        <p:nvSpPr>
          <p:cNvPr id="4" name="Slide Number Placeholder 3"/>
          <p:cNvSpPr>
            <a:spLocks noGrp="1"/>
          </p:cNvSpPr>
          <p:nvPr>
            <p:ph type="sldNum" sz="quarter" idx="10"/>
          </p:nvPr>
        </p:nvSpPr>
        <p:spPr/>
        <p:txBody>
          <a:bodyPr/>
          <a:lstStyle/>
          <a:p>
            <a:fld id="{D0EEE1D4-A162-4DB6-B9DE-45CA55982233}" type="slidenum">
              <a:rPr lang="en-US" smtClean="0"/>
              <a:t>11</a:t>
            </a:fld>
            <a:endParaRPr lang="en-US" dirty="0"/>
          </a:p>
        </p:txBody>
      </p:sp>
    </p:spTree>
    <p:extLst>
      <p:ext uri="{BB962C8B-B14F-4D97-AF65-F5344CB8AC3E}">
        <p14:creationId xmlns:p14="http://schemas.microsoft.com/office/powerpoint/2010/main" val="3512934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i="1" dirty="0"/>
              <a:t>Slide 31</a:t>
            </a:r>
          </a:p>
          <a:p>
            <a:endParaRPr lang="en-US" sz="2400" dirty="0"/>
          </a:p>
          <a:p>
            <a:r>
              <a:rPr lang="en-US" sz="2400" dirty="0"/>
              <a:t>CSAs   What do they have to do?  </a:t>
            </a:r>
          </a:p>
          <a:p>
            <a:r>
              <a:rPr lang="en-US" sz="2400" dirty="0"/>
              <a:t>  Get the facts,  Record and Report</a:t>
            </a:r>
          </a:p>
          <a:p>
            <a:endParaRPr lang="en-US" sz="2400" dirty="0"/>
          </a:p>
          <a:p>
            <a:r>
              <a:rPr lang="en-US" sz="2400" dirty="0"/>
              <a:t>  Who, what, when, where. </a:t>
            </a:r>
          </a:p>
          <a:p>
            <a:endParaRPr lang="en-US" sz="2400" dirty="0"/>
          </a:p>
          <a:p>
            <a:r>
              <a:rPr lang="en-US" sz="2400" dirty="0"/>
              <a:t>  If the suspect is not identified - do not attempt to identify!</a:t>
            </a:r>
          </a:p>
          <a:p>
            <a:endParaRPr lang="en-US" dirty="0"/>
          </a:p>
          <a:p>
            <a:endParaRPr lang="en-US" dirty="0"/>
          </a:p>
        </p:txBody>
      </p:sp>
      <p:sp>
        <p:nvSpPr>
          <p:cNvPr id="4" name="Slide Number Placeholder 3"/>
          <p:cNvSpPr>
            <a:spLocks noGrp="1"/>
          </p:cNvSpPr>
          <p:nvPr>
            <p:ph type="sldNum" sz="quarter" idx="10"/>
          </p:nvPr>
        </p:nvSpPr>
        <p:spPr/>
        <p:txBody>
          <a:bodyPr/>
          <a:lstStyle/>
          <a:p>
            <a:fld id="{D0EEE1D4-A162-4DB6-B9DE-45CA55982233}" type="slidenum">
              <a:rPr lang="en-US" smtClean="0"/>
              <a:t>12</a:t>
            </a:fld>
            <a:endParaRPr lang="en-US" dirty="0"/>
          </a:p>
        </p:txBody>
      </p:sp>
    </p:spTree>
    <p:extLst>
      <p:ext uri="{BB962C8B-B14F-4D97-AF65-F5344CB8AC3E}">
        <p14:creationId xmlns:p14="http://schemas.microsoft.com/office/powerpoint/2010/main" val="3963448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latin typeface="Times New Roman" panose="02020603050405020304" pitchFamily="18" charset="0"/>
                <a:cs typeface="Times New Roman" panose="02020603050405020304" pitchFamily="18" charset="0"/>
              </a:rPr>
              <a:t> </a:t>
            </a:r>
          </a:p>
          <a:p>
            <a:r>
              <a:rPr lang="en-US" sz="2400" b="1" i="1" dirty="0">
                <a:latin typeface="Times New Roman" panose="02020603050405020304" pitchFamily="18" charset="0"/>
                <a:cs typeface="Times New Roman" panose="02020603050405020304" pitchFamily="18" charset="0"/>
              </a:rPr>
              <a:t>Slide 21</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EMERGENCY   -  If the crime is a violent crime in progress, creates a serious or on going threat to campus community or a Homicide :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Contact the police immediately</a:t>
            </a:r>
          </a:p>
          <a:p>
            <a:endParaRPr lang="en-US" sz="24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0EEE1D4-A162-4DB6-B9DE-45CA55982233}" type="slidenum">
              <a:rPr lang="en-US" smtClean="0"/>
              <a:t>13</a:t>
            </a:fld>
            <a:endParaRPr lang="en-US" dirty="0"/>
          </a:p>
        </p:txBody>
      </p:sp>
    </p:spTree>
    <p:extLst>
      <p:ext uri="{BB962C8B-B14F-4D97-AF65-F5344CB8AC3E}">
        <p14:creationId xmlns:p14="http://schemas.microsoft.com/office/powerpoint/2010/main" val="1796152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i="1" dirty="0"/>
              <a:t>Slide 22</a:t>
            </a:r>
          </a:p>
          <a:p>
            <a:endParaRPr lang="en-US" sz="2800" b="1" i="1" dirty="0"/>
          </a:p>
          <a:p>
            <a:r>
              <a:rPr lang="en-US" sz="2800" dirty="0"/>
              <a:t>CSAs   What do they have to do? </a:t>
            </a:r>
          </a:p>
          <a:p>
            <a:r>
              <a:rPr lang="en-US" sz="2800" dirty="0"/>
              <a:t>   </a:t>
            </a:r>
          </a:p>
          <a:p>
            <a:r>
              <a:rPr lang="en-US" sz="2800" dirty="0"/>
              <a:t>  Do not have to prove the information is true or not. </a:t>
            </a:r>
          </a:p>
          <a:p>
            <a:endParaRPr lang="en-US" sz="2800" dirty="0"/>
          </a:p>
          <a:p>
            <a:endParaRPr lang="en-US" dirty="0"/>
          </a:p>
        </p:txBody>
      </p:sp>
      <p:sp>
        <p:nvSpPr>
          <p:cNvPr id="4" name="Slide Number Placeholder 3"/>
          <p:cNvSpPr>
            <a:spLocks noGrp="1"/>
          </p:cNvSpPr>
          <p:nvPr>
            <p:ph type="sldNum" sz="quarter" idx="10"/>
          </p:nvPr>
        </p:nvSpPr>
        <p:spPr/>
        <p:txBody>
          <a:bodyPr/>
          <a:lstStyle/>
          <a:p>
            <a:fld id="{D0EEE1D4-A162-4DB6-B9DE-45CA55982233}" type="slidenum">
              <a:rPr lang="en-US" smtClean="0"/>
              <a:t>14</a:t>
            </a:fld>
            <a:endParaRPr lang="en-US" dirty="0"/>
          </a:p>
        </p:txBody>
      </p:sp>
    </p:spTree>
    <p:extLst>
      <p:ext uri="{BB962C8B-B14F-4D97-AF65-F5344CB8AC3E}">
        <p14:creationId xmlns:p14="http://schemas.microsoft.com/office/powerpoint/2010/main" val="805841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b="1" i="1" dirty="0">
                <a:latin typeface="Times New Roman" panose="02020603050405020304" pitchFamily="18" charset="0"/>
                <a:cs typeface="Times New Roman" panose="02020603050405020304" pitchFamily="18" charset="0"/>
              </a:rPr>
              <a:t>Slide 29</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What happens if the university fails to comply with all the requirements of the Clery Act? </a:t>
            </a:r>
          </a:p>
          <a:p>
            <a:endParaRPr lang="en-US" sz="32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0EEE1D4-A162-4DB6-B9DE-45CA55982233}" type="slidenum">
              <a:rPr lang="en-US" smtClean="0"/>
              <a:t>15</a:t>
            </a:fld>
            <a:endParaRPr lang="en-US" dirty="0"/>
          </a:p>
        </p:txBody>
      </p:sp>
    </p:spTree>
    <p:extLst>
      <p:ext uri="{BB962C8B-B14F-4D97-AF65-F5344CB8AC3E}">
        <p14:creationId xmlns:p14="http://schemas.microsoft.com/office/powerpoint/2010/main" val="2379318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 </a:t>
            </a:r>
            <a:endParaRPr lang="en-US" sz="3200" dirty="0"/>
          </a:p>
          <a:p>
            <a:r>
              <a:rPr lang="en-US" sz="3200" b="1" i="1" dirty="0">
                <a:latin typeface="Times New Roman" panose="02020603050405020304" pitchFamily="18" charset="0"/>
                <a:cs typeface="Times New Roman" panose="02020603050405020304" pitchFamily="18" charset="0"/>
              </a:rPr>
              <a:t>Slide 30</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Department of Education fines up to $35,000 .00 per violation. </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A couple of years ago it was $27,500.00 but has increased.</a:t>
            </a:r>
          </a:p>
          <a:p>
            <a:endParaRPr lang="en-US" dirty="0"/>
          </a:p>
        </p:txBody>
      </p:sp>
      <p:sp>
        <p:nvSpPr>
          <p:cNvPr id="4" name="Slide Number Placeholder 3"/>
          <p:cNvSpPr>
            <a:spLocks noGrp="1"/>
          </p:cNvSpPr>
          <p:nvPr>
            <p:ph type="sldNum" sz="quarter" idx="10"/>
          </p:nvPr>
        </p:nvSpPr>
        <p:spPr/>
        <p:txBody>
          <a:bodyPr/>
          <a:lstStyle/>
          <a:p>
            <a:fld id="{D0EEE1D4-A162-4DB6-B9DE-45CA55982233}" type="slidenum">
              <a:rPr lang="en-US" smtClean="0"/>
              <a:t>16</a:t>
            </a:fld>
            <a:endParaRPr lang="en-US" dirty="0"/>
          </a:p>
        </p:txBody>
      </p:sp>
    </p:spTree>
    <p:extLst>
      <p:ext uri="{BB962C8B-B14F-4D97-AF65-F5344CB8AC3E}">
        <p14:creationId xmlns:p14="http://schemas.microsoft.com/office/powerpoint/2010/main" val="24679777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2196D0-5C8F-4087-8E4A-00F78EF6579D}" type="slidenum">
              <a:rPr lang="en-US" smtClean="0"/>
              <a:t>21</a:t>
            </a:fld>
            <a:endParaRPr lang="en-US" dirty="0"/>
          </a:p>
        </p:txBody>
      </p:sp>
    </p:spTree>
    <p:extLst>
      <p:ext uri="{BB962C8B-B14F-4D97-AF65-F5344CB8AC3E}">
        <p14:creationId xmlns:p14="http://schemas.microsoft.com/office/powerpoint/2010/main" val="3612804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EEE1D4-A162-4DB6-B9DE-45CA55982233}" type="slidenum">
              <a:rPr lang="en-US" smtClean="0"/>
              <a:t>22</a:t>
            </a:fld>
            <a:endParaRPr lang="en-US" dirty="0"/>
          </a:p>
        </p:txBody>
      </p:sp>
    </p:spTree>
    <p:extLst>
      <p:ext uri="{BB962C8B-B14F-4D97-AF65-F5344CB8AC3E}">
        <p14:creationId xmlns:p14="http://schemas.microsoft.com/office/powerpoint/2010/main" val="200796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US" sz="3600" dirty="0">
              <a:latin typeface="Times New Roman" panose="02020603050405020304" pitchFamily="18" charset="0"/>
              <a:cs typeface="Times New Roman" panose="02020603050405020304" pitchFamily="18" charset="0"/>
            </a:endParaRPr>
          </a:p>
          <a:p>
            <a:r>
              <a:rPr lang="en-US" sz="3600" b="1" i="1" dirty="0">
                <a:latin typeface="Times New Roman" panose="02020603050405020304" pitchFamily="18" charset="0"/>
                <a:cs typeface="Times New Roman" panose="02020603050405020304" pitchFamily="18" charset="0"/>
              </a:rPr>
              <a:t>Slide 37</a:t>
            </a: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Help is always Available</a:t>
            </a:r>
          </a:p>
          <a:p>
            <a:endParaRPr lang="en-US" sz="36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0EEE1D4-A162-4DB6-B9DE-45CA55982233}" type="slidenum">
              <a:rPr lang="en-US" smtClean="0"/>
              <a:t>23</a:t>
            </a:fld>
            <a:endParaRPr lang="en-US" dirty="0"/>
          </a:p>
        </p:txBody>
      </p:sp>
    </p:spTree>
    <p:extLst>
      <p:ext uri="{BB962C8B-B14F-4D97-AF65-F5344CB8AC3E}">
        <p14:creationId xmlns:p14="http://schemas.microsoft.com/office/powerpoint/2010/main" val="4154494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838200"/>
            <a:ext cx="4572000" cy="3429000"/>
          </a:xfrm>
        </p:spPr>
      </p:sp>
      <p:sp>
        <p:nvSpPr>
          <p:cNvPr id="3" name="Notes Placeholder 2"/>
          <p:cNvSpPr>
            <a:spLocks noGrp="1"/>
          </p:cNvSpPr>
          <p:nvPr>
            <p:ph type="body" idx="1"/>
          </p:nvPr>
        </p:nvSpPr>
        <p:spPr/>
        <p:txBody>
          <a:bodyPr/>
          <a:lstStyle/>
          <a:p>
            <a:r>
              <a:rPr lang="en-US" sz="3600" b="1" i="1" dirty="0">
                <a:latin typeface="Times New Roman" panose="02020603050405020304" pitchFamily="18" charset="0"/>
                <a:cs typeface="Times New Roman" panose="02020603050405020304" pitchFamily="18" charset="0"/>
              </a:rPr>
              <a:t>Slide 38</a:t>
            </a: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This is a Team Effort</a:t>
            </a:r>
          </a:p>
          <a:p>
            <a:endParaRPr lang="en-US" sz="36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0EEE1D4-A162-4DB6-B9DE-45CA55982233}" type="slidenum">
              <a:rPr lang="en-US" smtClean="0"/>
              <a:t>24</a:t>
            </a:fld>
            <a:endParaRPr lang="en-US" dirty="0"/>
          </a:p>
        </p:txBody>
      </p:sp>
    </p:spTree>
    <p:extLst>
      <p:ext uri="{BB962C8B-B14F-4D97-AF65-F5344CB8AC3E}">
        <p14:creationId xmlns:p14="http://schemas.microsoft.com/office/powerpoint/2010/main" val="56242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562600" cy="4114800"/>
          </a:xfrm>
        </p:spPr>
        <p:txBody>
          <a:bodyPr/>
          <a:lstStyle/>
          <a:p>
            <a:r>
              <a:rPr lang="en-US" sz="2400" b="1" i="1" dirty="0">
                <a:latin typeface="Times New Roman" panose="02020603050405020304" pitchFamily="18" charset="0"/>
                <a:cs typeface="Times New Roman" panose="02020603050405020304" pitchFamily="18" charset="0"/>
              </a:rPr>
              <a:t>Slide 2</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Today we will be discussing the Clery Act and more specifically we will be discussing the Campus Security Authorities who they are, and what they do. </a:t>
            </a:r>
          </a:p>
          <a:p>
            <a:endParaRPr lang="en-US" dirty="0"/>
          </a:p>
        </p:txBody>
      </p:sp>
      <p:sp>
        <p:nvSpPr>
          <p:cNvPr id="4" name="Slide Number Placeholder 3"/>
          <p:cNvSpPr>
            <a:spLocks noGrp="1"/>
          </p:cNvSpPr>
          <p:nvPr>
            <p:ph type="sldNum" sz="quarter" idx="10"/>
          </p:nvPr>
        </p:nvSpPr>
        <p:spPr/>
        <p:txBody>
          <a:bodyPr/>
          <a:lstStyle/>
          <a:p>
            <a:fld id="{D0EEE1D4-A162-4DB6-B9DE-45CA55982233}" type="slidenum">
              <a:rPr lang="en-US" smtClean="0"/>
              <a:t>2</a:t>
            </a:fld>
            <a:endParaRPr lang="en-US" dirty="0"/>
          </a:p>
        </p:txBody>
      </p:sp>
    </p:spTree>
    <p:extLst>
      <p:ext uri="{BB962C8B-B14F-4D97-AF65-F5344CB8AC3E}">
        <p14:creationId xmlns:p14="http://schemas.microsoft.com/office/powerpoint/2010/main" val="366749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i="1" dirty="0">
                <a:latin typeface="Times New Roman" panose="02020603050405020304" pitchFamily="18" charset="0"/>
                <a:cs typeface="Times New Roman" panose="02020603050405020304" pitchFamily="18" charset="0"/>
              </a:rPr>
              <a:t>Slide 47</a:t>
            </a:r>
          </a:p>
          <a:p>
            <a:endParaRPr lang="en-US" sz="28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Thank you </a:t>
            </a: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THE END </a:t>
            </a:r>
          </a:p>
        </p:txBody>
      </p:sp>
      <p:sp>
        <p:nvSpPr>
          <p:cNvPr id="4" name="Slide Number Placeholder 3"/>
          <p:cNvSpPr>
            <a:spLocks noGrp="1"/>
          </p:cNvSpPr>
          <p:nvPr>
            <p:ph type="sldNum" sz="quarter" idx="10"/>
          </p:nvPr>
        </p:nvSpPr>
        <p:spPr/>
        <p:txBody>
          <a:bodyPr/>
          <a:lstStyle/>
          <a:p>
            <a:fld id="{D0EEE1D4-A162-4DB6-B9DE-45CA55982233}" type="slidenum">
              <a:rPr lang="en-US" smtClean="0"/>
              <a:t>25</a:t>
            </a:fld>
            <a:endParaRPr lang="en-US" dirty="0"/>
          </a:p>
        </p:txBody>
      </p:sp>
    </p:spTree>
    <p:extLst>
      <p:ext uri="{BB962C8B-B14F-4D97-AF65-F5344CB8AC3E}">
        <p14:creationId xmlns:p14="http://schemas.microsoft.com/office/powerpoint/2010/main" val="13572096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i="1" dirty="0">
                <a:latin typeface="Times New Roman" panose="02020603050405020304" pitchFamily="18" charset="0"/>
                <a:cs typeface="Times New Roman" panose="02020603050405020304" pitchFamily="18" charset="0"/>
              </a:rPr>
              <a:t>Slide 39</a:t>
            </a:r>
          </a:p>
          <a:p>
            <a:endParaRPr lang="en-US" sz="28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Thank you </a:t>
            </a:r>
          </a:p>
          <a:p>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THE END </a:t>
            </a:r>
          </a:p>
        </p:txBody>
      </p:sp>
      <p:sp>
        <p:nvSpPr>
          <p:cNvPr id="4" name="Slide Number Placeholder 3"/>
          <p:cNvSpPr>
            <a:spLocks noGrp="1"/>
          </p:cNvSpPr>
          <p:nvPr>
            <p:ph type="sldNum" sz="quarter" idx="10"/>
          </p:nvPr>
        </p:nvSpPr>
        <p:spPr/>
        <p:txBody>
          <a:bodyPr/>
          <a:lstStyle/>
          <a:p>
            <a:fld id="{D0EEE1D4-A162-4DB6-B9DE-45CA55982233}" type="slidenum">
              <a:rPr lang="en-US" smtClean="0"/>
              <a:t>26</a:t>
            </a:fld>
            <a:endParaRPr lang="en-US" dirty="0"/>
          </a:p>
        </p:txBody>
      </p:sp>
    </p:spTree>
    <p:extLst>
      <p:ext uri="{BB962C8B-B14F-4D97-AF65-F5344CB8AC3E}">
        <p14:creationId xmlns:p14="http://schemas.microsoft.com/office/powerpoint/2010/main" val="4188480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i="1" dirty="0">
                <a:latin typeface="Times New Roman" panose="02020603050405020304" pitchFamily="18" charset="0"/>
                <a:cs typeface="Times New Roman" panose="02020603050405020304" pitchFamily="18" charset="0"/>
              </a:rPr>
              <a:t>Slide 3</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First want to talk a little about the clery act.</a:t>
            </a:r>
          </a:p>
          <a:p>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Sign in 1990,  Federal Statute  and enforced by the Department of Education</a:t>
            </a:r>
          </a:p>
          <a:p>
            <a:endParaRPr lang="en-US" dirty="0"/>
          </a:p>
          <a:p>
            <a:endParaRPr lang="en-US" dirty="0"/>
          </a:p>
        </p:txBody>
      </p:sp>
      <p:sp>
        <p:nvSpPr>
          <p:cNvPr id="4" name="Slide Number Placeholder 3"/>
          <p:cNvSpPr>
            <a:spLocks noGrp="1"/>
          </p:cNvSpPr>
          <p:nvPr>
            <p:ph type="sldNum" sz="quarter" idx="10"/>
          </p:nvPr>
        </p:nvSpPr>
        <p:spPr/>
        <p:txBody>
          <a:bodyPr/>
          <a:lstStyle/>
          <a:p>
            <a:fld id="{D0EEE1D4-A162-4DB6-B9DE-45CA55982233}" type="slidenum">
              <a:rPr lang="en-US" smtClean="0"/>
              <a:t>3</a:t>
            </a:fld>
            <a:endParaRPr lang="en-US" dirty="0"/>
          </a:p>
        </p:txBody>
      </p:sp>
    </p:spTree>
    <p:extLst>
      <p:ext uri="{BB962C8B-B14F-4D97-AF65-F5344CB8AC3E}">
        <p14:creationId xmlns:p14="http://schemas.microsoft.com/office/powerpoint/2010/main" val="1568231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3657600" cy="2743200"/>
          </a:xfrm>
        </p:spPr>
      </p:sp>
      <p:sp>
        <p:nvSpPr>
          <p:cNvPr id="3" name="Notes Placeholder 2"/>
          <p:cNvSpPr>
            <a:spLocks noGrp="1"/>
          </p:cNvSpPr>
          <p:nvPr>
            <p:ph type="body" idx="1"/>
          </p:nvPr>
        </p:nvSpPr>
        <p:spPr>
          <a:xfrm>
            <a:off x="685800" y="3657600"/>
            <a:ext cx="5486400" cy="5105400"/>
          </a:xfrm>
        </p:spPr>
        <p:txBody>
          <a:bodyPr/>
          <a:lstStyle/>
          <a:p>
            <a:r>
              <a:rPr lang="en-US" sz="1800" b="1" i="1" dirty="0"/>
              <a:t>Slide 4</a:t>
            </a:r>
            <a:endParaRPr lang="en-US" sz="1800" dirty="0"/>
          </a:p>
          <a:p>
            <a:r>
              <a:rPr lang="en-US" sz="1800" dirty="0"/>
              <a:t>April 5</a:t>
            </a:r>
            <a:r>
              <a:rPr lang="en-US" sz="1800" baseline="30000" dirty="0"/>
              <a:t>th</a:t>
            </a:r>
            <a:r>
              <a:rPr lang="en-US" sz="1800" dirty="0"/>
              <a:t> 1986.  Jeanne Cleary,  19 year old student at Lehigh Univ, murdered by a fellow student at around 6am in her resident hall while she was sleeping.  He had been out drinking all night, gained entry into her resident hall due to three security doors being propped open by pizza boxes.  Her door was left unlocked because her roommate misplaced her key.   Allegedly he went in to steal something, but when she woke up, he beat, raped, and eventually murdered her.  He bragged about the incident to his friends and was subsequently arrested and convicted. </a:t>
            </a:r>
          </a:p>
          <a:p>
            <a:r>
              <a:rPr lang="en-US" sz="1800" dirty="0"/>
              <a:t>Connie and Howard Clery sent her to Lehigh Univ because they thought it was a safer school than Tulane where her brothers had attended college.   They were not aware of all the recent crime activity on campus and felt the university did little about the  recent crime and security to protect the students. </a:t>
            </a:r>
          </a:p>
          <a:p>
            <a:endParaRPr lang="en-US" sz="1100" dirty="0"/>
          </a:p>
        </p:txBody>
      </p:sp>
      <p:sp>
        <p:nvSpPr>
          <p:cNvPr id="4" name="Slide Number Placeholder 3"/>
          <p:cNvSpPr>
            <a:spLocks noGrp="1"/>
          </p:cNvSpPr>
          <p:nvPr>
            <p:ph type="sldNum" sz="quarter" idx="10"/>
          </p:nvPr>
        </p:nvSpPr>
        <p:spPr/>
        <p:txBody>
          <a:bodyPr/>
          <a:lstStyle/>
          <a:p>
            <a:fld id="{D0EEE1D4-A162-4DB6-B9DE-45CA55982233}" type="slidenum">
              <a:rPr lang="en-US" smtClean="0"/>
              <a:t>4</a:t>
            </a:fld>
            <a:endParaRPr lang="en-US" dirty="0"/>
          </a:p>
        </p:txBody>
      </p:sp>
    </p:spTree>
    <p:extLst>
      <p:ext uri="{BB962C8B-B14F-4D97-AF65-F5344CB8AC3E}">
        <p14:creationId xmlns:p14="http://schemas.microsoft.com/office/powerpoint/2010/main" val="2533055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i="1" dirty="0"/>
              <a:t>Slide 5</a:t>
            </a:r>
            <a:endParaRPr lang="en-US" sz="2400" dirty="0"/>
          </a:p>
          <a:p>
            <a:r>
              <a:rPr lang="en-US" sz="2400" dirty="0"/>
              <a:t>They sued the college for 25 million dollars. They settled for an undisclosed amount of money.  They used that money to start the Clery Center for Security on Campus.  They did not stop there, they took their fight to Capitol Hill, until a law was passed in 1990, the Crime Awareness &amp; Campus Security Act,  later named the Jeanne Clery Act in 1991. </a:t>
            </a:r>
          </a:p>
          <a:p>
            <a:endParaRPr lang="en-US" dirty="0"/>
          </a:p>
          <a:p>
            <a:endParaRPr lang="en-US" dirty="0"/>
          </a:p>
        </p:txBody>
      </p:sp>
      <p:sp>
        <p:nvSpPr>
          <p:cNvPr id="4" name="Slide Number Placeholder 3"/>
          <p:cNvSpPr>
            <a:spLocks noGrp="1"/>
          </p:cNvSpPr>
          <p:nvPr>
            <p:ph type="sldNum" sz="quarter" idx="10"/>
          </p:nvPr>
        </p:nvSpPr>
        <p:spPr/>
        <p:txBody>
          <a:bodyPr/>
          <a:lstStyle/>
          <a:p>
            <a:fld id="{D0EEE1D4-A162-4DB6-B9DE-45CA55982233}" type="slidenum">
              <a:rPr lang="en-US" smtClean="0"/>
              <a:t>5</a:t>
            </a:fld>
            <a:endParaRPr lang="en-US" dirty="0"/>
          </a:p>
        </p:txBody>
      </p:sp>
    </p:spTree>
    <p:extLst>
      <p:ext uri="{BB962C8B-B14F-4D97-AF65-F5344CB8AC3E}">
        <p14:creationId xmlns:p14="http://schemas.microsoft.com/office/powerpoint/2010/main" val="1241657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1" i="1" dirty="0"/>
              <a:t>Slide 8</a:t>
            </a:r>
          </a:p>
          <a:p>
            <a:r>
              <a:rPr lang="en-US" sz="2400" b="1" i="1" dirty="0"/>
              <a:t>Who knows what happens on : </a:t>
            </a:r>
            <a:br>
              <a:rPr lang="en-US" sz="2400" b="1" i="1" dirty="0"/>
            </a:br>
            <a:endParaRPr lang="en-US" sz="2400" dirty="0"/>
          </a:p>
          <a:p>
            <a:r>
              <a:rPr lang="en-US" sz="2400" dirty="0"/>
              <a:t>October 1</a:t>
            </a:r>
            <a:r>
              <a:rPr lang="en-US" sz="2400" baseline="30000" dirty="0"/>
              <a:t>st</a:t>
            </a:r>
            <a:r>
              <a:rPr lang="en-US" sz="2400" dirty="0"/>
              <a:t>     </a:t>
            </a:r>
          </a:p>
          <a:p>
            <a:endParaRPr lang="en-US" sz="2400" dirty="0"/>
          </a:p>
          <a:p>
            <a:r>
              <a:rPr lang="en-US" sz="2400" dirty="0"/>
              <a:t>CLERY REPORT DUE  </a:t>
            </a:r>
          </a:p>
          <a:p>
            <a:endParaRPr lang="en-US" sz="2400" dirty="0"/>
          </a:p>
          <a:p>
            <a:r>
              <a:rPr lang="en-US" sz="2400" dirty="0"/>
              <a:t> NO EXEPTION -  NO EXTENTION -  NO EXCUSE</a:t>
            </a:r>
          </a:p>
          <a:p>
            <a:endParaRPr lang="en-US" dirty="0"/>
          </a:p>
        </p:txBody>
      </p:sp>
      <p:sp>
        <p:nvSpPr>
          <p:cNvPr id="4" name="Slide Number Placeholder 3"/>
          <p:cNvSpPr>
            <a:spLocks noGrp="1"/>
          </p:cNvSpPr>
          <p:nvPr>
            <p:ph type="sldNum" sz="quarter" idx="10"/>
          </p:nvPr>
        </p:nvSpPr>
        <p:spPr/>
        <p:txBody>
          <a:bodyPr/>
          <a:lstStyle/>
          <a:p>
            <a:fld id="{D0EEE1D4-A162-4DB6-B9DE-45CA55982233}" type="slidenum">
              <a:rPr lang="en-US" smtClean="0"/>
              <a:t>6</a:t>
            </a:fld>
            <a:endParaRPr lang="en-US" dirty="0"/>
          </a:p>
        </p:txBody>
      </p:sp>
    </p:spTree>
    <p:extLst>
      <p:ext uri="{BB962C8B-B14F-4D97-AF65-F5344CB8AC3E}">
        <p14:creationId xmlns:p14="http://schemas.microsoft.com/office/powerpoint/2010/main" val="2354229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10 </a:t>
            </a:r>
          </a:p>
        </p:txBody>
      </p:sp>
      <p:sp>
        <p:nvSpPr>
          <p:cNvPr id="4" name="Slide Number Placeholder 3"/>
          <p:cNvSpPr>
            <a:spLocks noGrp="1"/>
          </p:cNvSpPr>
          <p:nvPr>
            <p:ph type="sldNum" sz="quarter" idx="10"/>
          </p:nvPr>
        </p:nvSpPr>
        <p:spPr/>
        <p:txBody>
          <a:bodyPr/>
          <a:lstStyle/>
          <a:p>
            <a:fld id="{D0EEE1D4-A162-4DB6-B9DE-45CA55982233}" type="slidenum">
              <a:rPr lang="en-US" smtClean="0"/>
              <a:t>7</a:t>
            </a:fld>
            <a:endParaRPr lang="en-US" dirty="0"/>
          </a:p>
        </p:txBody>
      </p:sp>
    </p:spTree>
    <p:extLst>
      <p:ext uri="{BB962C8B-B14F-4D97-AF65-F5344CB8AC3E}">
        <p14:creationId xmlns:p14="http://schemas.microsoft.com/office/powerpoint/2010/main" val="374891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a:latin typeface="Times New Roman" panose="02020603050405020304" pitchFamily="18" charset="0"/>
                <a:cs typeface="Times New Roman" panose="02020603050405020304" pitchFamily="18" charset="0"/>
              </a:rPr>
              <a:t> </a:t>
            </a:r>
          </a:p>
          <a:p>
            <a:r>
              <a:rPr lang="en-US" sz="2800" b="1" i="1" dirty="0">
                <a:latin typeface="Times New Roman" panose="02020603050405020304" pitchFamily="18" charset="0"/>
                <a:cs typeface="Times New Roman" panose="02020603050405020304" pitchFamily="18" charset="0"/>
              </a:rPr>
              <a:t>Slide 25</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University Police Department</a:t>
            </a:r>
          </a:p>
          <a:p>
            <a:endParaRPr lang="en-US" sz="28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D0EEE1D4-A162-4DB6-B9DE-45CA55982233}" type="slidenum">
              <a:rPr lang="en-US" smtClean="0"/>
              <a:t>9</a:t>
            </a:fld>
            <a:endParaRPr lang="en-US" dirty="0"/>
          </a:p>
        </p:txBody>
      </p:sp>
    </p:spTree>
    <p:extLst>
      <p:ext uri="{BB962C8B-B14F-4D97-AF65-F5344CB8AC3E}">
        <p14:creationId xmlns:p14="http://schemas.microsoft.com/office/powerpoint/2010/main" val="3202849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b="1" i="1" dirty="0">
                <a:latin typeface="Times New Roman" panose="02020603050405020304" pitchFamily="18" charset="0"/>
                <a:cs typeface="Times New Roman" panose="02020603050405020304" pitchFamily="18" charset="0"/>
              </a:rPr>
              <a:t>Slide 14</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University employees whose functions involve significant contact with students and those with significant responsibility for student and campus activity. </a:t>
            </a:r>
          </a:p>
          <a:p>
            <a:r>
              <a:rPr lang="en-US" sz="2800" dirty="0">
                <a:latin typeface="Times New Roman" panose="02020603050405020304" pitchFamily="18" charset="0"/>
                <a:cs typeface="Times New Roman" panose="02020603050405020304" pitchFamily="18" charset="0"/>
              </a:rPr>
              <a:t>(List)</a:t>
            </a:r>
          </a:p>
          <a:p>
            <a:endParaRPr lang="en-US" sz="2800" dirty="0"/>
          </a:p>
          <a:p>
            <a:endParaRPr lang="en-US" dirty="0"/>
          </a:p>
        </p:txBody>
      </p:sp>
      <p:sp>
        <p:nvSpPr>
          <p:cNvPr id="4" name="Slide Number Placeholder 3"/>
          <p:cNvSpPr>
            <a:spLocks noGrp="1"/>
          </p:cNvSpPr>
          <p:nvPr>
            <p:ph type="sldNum" sz="quarter" idx="10"/>
          </p:nvPr>
        </p:nvSpPr>
        <p:spPr/>
        <p:txBody>
          <a:bodyPr/>
          <a:lstStyle/>
          <a:p>
            <a:fld id="{D0EEE1D4-A162-4DB6-B9DE-45CA55982233}" type="slidenum">
              <a:rPr lang="en-US" smtClean="0"/>
              <a:t>10</a:t>
            </a:fld>
            <a:endParaRPr lang="en-US" dirty="0"/>
          </a:p>
        </p:txBody>
      </p:sp>
    </p:spTree>
    <p:extLst>
      <p:ext uri="{BB962C8B-B14F-4D97-AF65-F5344CB8AC3E}">
        <p14:creationId xmlns:p14="http://schemas.microsoft.com/office/powerpoint/2010/main" val="3738509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C158A7B9-F2EF-B643-85AA-A27ECF3A51AD}" type="datetime1">
              <a:rPr lang="en-US" smtClean="0"/>
              <a:t>5/4/2023</a:t>
            </a:fld>
            <a:endParaRPr lang="en-US" dirty="0"/>
          </a:p>
        </p:txBody>
      </p:sp>
      <p:sp>
        <p:nvSpPr>
          <p:cNvPr id="17" name="Footer Placeholder 16"/>
          <p:cNvSpPr>
            <a:spLocks noGrp="1"/>
          </p:cNvSpPr>
          <p:nvPr>
            <p:ph type="ftr" sz="quarter" idx="11"/>
          </p:nvPr>
        </p:nvSpPr>
        <p:spPr/>
        <p:txBody>
          <a:bodyPr/>
          <a:lstStyle/>
          <a:p>
            <a:r>
              <a:rPr lang="en-US" dirty="0"/>
              <a:t>Dept. Name here - edit in View/Header and Footer menu tab</a:t>
            </a:r>
          </a:p>
        </p:txBody>
      </p:sp>
      <p:sp>
        <p:nvSpPr>
          <p:cNvPr id="29" name="Slide Number Placeholder 28"/>
          <p:cNvSpPr>
            <a:spLocks noGrp="1"/>
          </p:cNvSpPr>
          <p:nvPr>
            <p:ph type="sldNum" sz="quarter" idx="12"/>
          </p:nvPr>
        </p:nvSpPr>
        <p:spPr/>
        <p:txBody>
          <a:bodyPr/>
          <a:lstStyle/>
          <a:p>
            <a:fld id="{361102BC-9C80-4D21-9BD6-EB5DCEC36475}" type="slidenum">
              <a:rPr lang="en-US" smtClean="0"/>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7" name="Rectangle 6"/>
          <p:cNvSpPr/>
          <p:nvPr userDrawn="1"/>
        </p:nvSpPr>
        <p:spPr>
          <a:xfrm>
            <a:off x="0" y="5846613"/>
            <a:ext cx="9144000" cy="1011387"/>
          </a:xfrm>
          <a:prstGeom prst="rect">
            <a:avLst/>
          </a:prstGeom>
          <a:solidFill>
            <a:srgbClr val="FFC7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pic>
        <p:nvPicPr>
          <p:cNvPr id="10" name="Picture 9" descr="ASUbird_logo_grayscale_600x168-w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36994" y="6069009"/>
            <a:ext cx="1930686" cy="54059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14D97A0-46B3-E74B-9704-A5A058FFDDB6}" type="datetime1">
              <a:rPr lang="en-US" smtClean="0"/>
              <a:t>5/4/2023</a:t>
            </a:fld>
            <a:endParaRPr lang="en-US" dirty="0"/>
          </a:p>
        </p:txBody>
      </p:sp>
      <p:sp>
        <p:nvSpPr>
          <p:cNvPr id="5" name="Footer Placeholder 4"/>
          <p:cNvSpPr>
            <a:spLocks noGrp="1"/>
          </p:cNvSpPr>
          <p:nvPr>
            <p:ph type="ftr" sz="quarter" idx="11"/>
          </p:nvPr>
        </p:nvSpPr>
        <p:spPr/>
        <p:txBody>
          <a:bodyPr/>
          <a:lstStyle/>
          <a:p>
            <a:pPr algn="l"/>
            <a:r>
              <a:rPr lang="en-US" dirty="0"/>
              <a:t>Dept. Name here - edit in View/Header and Footer menu tab</a:t>
            </a:r>
          </a:p>
        </p:txBody>
      </p:sp>
      <p:sp>
        <p:nvSpPr>
          <p:cNvPr id="6" name="Slide Number Placeholder 5"/>
          <p:cNvSpPr>
            <a:spLocks noGrp="1"/>
          </p:cNvSpPr>
          <p:nvPr>
            <p:ph type="sldNum" sz="quarter" idx="12"/>
          </p:nvPr>
        </p:nvSpPr>
        <p:spPr/>
        <p:txBody>
          <a:bodyPr/>
          <a:lstStyle/>
          <a:p>
            <a:fld id="{361102BC-9C80-4D21-9BD6-EB5DCEC36475}" type="slidenum">
              <a:rPr lang="en-US" smtClean="0"/>
              <a:t>‹#›</a:t>
            </a:fld>
            <a:endParaRPr lang="en-US" dirty="0"/>
          </a:p>
        </p:txBody>
      </p:sp>
    </p:spTree>
  </p:cSld>
  <p:clrMapOvr>
    <a:masterClrMapping/>
  </p:clrMapOvr>
  <p:hf sldNum="0"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AF13CD1-D417-E74A-B507-72369D9115F3}" type="datetime1">
              <a:rPr lang="en-US" smtClean="0"/>
              <a:t>5/4/2023</a:t>
            </a:fld>
            <a:endParaRPr lang="en-US" dirty="0"/>
          </a:p>
        </p:txBody>
      </p:sp>
      <p:sp>
        <p:nvSpPr>
          <p:cNvPr id="5" name="Footer Placeholder 4"/>
          <p:cNvSpPr>
            <a:spLocks noGrp="1"/>
          </p:cNvSpPr>
          <p:nvPr>
            <p:ph type="ftr" sz="quarter" idx="11"/>
          </p:nvPr>
        </p:nvSpPr>
        <p:spPr/>
        <p:txBody>
          <a:bodyPr/>
          <a:lstStyle/>
          <a:p>
            <a:r>
              <a:rPr lang="en-US" dirty="0"/>
              <a:t>Dept. Name here - edit in View/Header and Footer menu tab</a:t>
            </a:r>
          </a:p>
        </p:txBody>
      </p:sp>
      <p:sp>
        <p:nvSpPr>
          <p:cNvPr id="6" name="Slide Number Placeholder 5"/>
          <p:cNvSpPr>
            <a:spLocks noGrp="1"/>
          </p:cNvSpPr>
          <p:nvPr>
            <p:ph type="sldNum" sz="quarter" idx="12"/>
          </p:nvPr>
        </p:nvSpPr>
        <p:spPr/>
        <p:txBody>
          <a:bodyPr/>
          <a:lstStyle/>
          <a:p>
            <a:fld id="{361102BC-9C80-4D21-9BD6-EB5DCEC36475}" type="slidenum">
              <a:rPr lang="en-US" smtClean="0"/>
              <a:t>‹#›</a:t>
            </a:fld>
            <a:endParaRPr lang="en-US" dirty="0"/>
          </a:p>
        </p:txBody>
      </p:sp>
      <p:sp>
        <p:nvSpPr>
          <p:cNvPr id="7" name="Rectangle 6"/>
          <p:cNvSpPr/>
          <p:nvPr userDrawn="1"/>
        </p:nvSpPr>
        <p:spPr>
          <a:xfrm>
            <a:off x="0" y="1"/>
            <a:ext cx="875810" cy="6858000"/>
          </a:xfrm>
          <a:prstGeom prst="rect">
            <a:avLst/>
          </a:prstGeom>
          <a:solidFill>
            <a:srgbClr val="FFC7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sp>
        <p:nvSpPr>
          <p:cNvPr id="8" name="Date Placeholder 4"/>
          <p:cNvSpPr txBox="1">
            <a:spLocks/>
          </p:cNvSpPr>
          <p:nvPr userDrawn="1"/>
        </p:nvSpPr>
        <p:spPr>
          <a:xfrm rot="5400000">
            <a:off x="-623067" y="1158879"/>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1FC11CF9-4AED-3B48-B4E3-7C75C189413E}" type="datetime1">
              <a:rPr lang="en-US" smtClean="0"/>
              <a:pPr/>
              <a:t>5/4/2023</a:t>
            </a:fld>
            <a:endParaRPr lang="en-US" dirty="0"/>
          </a:p>
        </p:txBody>
      </p:sp>
      <p:sp>
        <p:nvSpPr>
          <p:cNvPr id="9" name="Footer Placeholder 5"/>
          <p:cNvSpPr txBox="1">
            <a:spLocks/>
          </p:cNvSpPr>
          <p:nvPr userDrawn="1"/>
        </p:nvSpPr>
        <p:spPr>
          <a:xfrm rot="5400000">
            <a:off x="-1004067" y="2813783"/>
            <a:ext cx="28956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Add Department Name Here</a:t>
            </a:r>
          </a:p>
        </p:txBody>
      </p:sp>
      <p:pic>
        <p:nvPicPr>
          <p:cNvPr id="10" name="Picture 9" descr="ASUbird_logo_grayscale_600x168-w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10514" y="5302599"/>
            <a:ext cx="1930687" cy="540592"/>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9454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462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76D8278-4D01-C94C-BE3A-475CEA647940}" type="datetime1">
              <a:rPr lang="en-US" smtClean="0"/>
              <a:t>5/4/2023</a:t>
            </a:fld>
            <a:endParaRPr lang="en-US" dirty="0"/>
          </a:p>
        </p:txBody>
      </p:sp>
      <p:sp>
        <p:nvSpPr>
          <p:cNvPr id="5" name="Footer Placeholder 4"/>
          <p:cNvSpPr>
            <a:spLocks noGrp="1"/>
          </p:cNvSpPr>
          <p:nvPr>
            <p:ph type="ftr" sz="quarter" idx="11"/>
          </p:nvPr>
        </p:nvSpPr>
        <p:spPr/>
        <p:txBody>
          <a:bodyPr/>
          <a:lstStyle/>
          <a:p>
            <a:r>
              <a:rPr lang="en-US" dirty="0"/>
              <a:t>Dept. Name here - edit in View/Header and Footer menu tab</a:t>
            </a:r>
          </a:p>
        </p:txBody>
      </p:sp>
      <p:sp>
        <p:nvSpPr>
          <p:cNvPr id="6" name="Slide Number Placeholder 5"/>
          <p:cNvSpPr>
            <a:spLocks noGrp="1"/>
          </p:cNvSpPr>
          <p:nvPr>
            <p:ph type="sldNum" sz="quarter" idx="12"/>
          </p:nvPr>
        </p:nvSpPr>
        <p:spPr/>
        <p:txBody>
          <a:bodyPr/>
          <a:lstStyle/>
          <a:p>
            <a:fld id="{361102BC-9C80-4D21-9BD6-EB5DCEC36475}" type="slidenum">
              <a:rPr lang="en-US" smtClean="0"/>
              <a:t>‹#›</a:t>
            </a:fld>
            <a:endParaRPr lang="en-US" dirty="0"/>
          </a:p>
        </p:txBody>
      </p:sp>
      <p:sp>
        <p:nvSpPr>
          <p:cNvPr id="7" name="Rectangle 6"/>
          <p:cNvSpPr/>
          <p:nvPr userDrawn="1"/>
        </p:nvSpPr>
        <p:spPr>
          <a:xfrm>
            <a:off x="0" y="5846613"/>
            <a:ext cx="9144000" cy="1011387"/>
          </a:xfrm>
          <a:prstGeom prst="rect">
            <a:avLst/>
          </a:prstGeom>
          <a:solidFill>
            <a:srgbClr val="FFC7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pic>
        <p:nvPicPr>
          <p:cNvPr id="8" name="Picture 7" descr="ASUbird_logo_grayscale_600x168-w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36994" y="6069009"/>
            <a:ext cx="1930686" cy="54059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AD25CE1C-9613-8C40-ACF9-BF9078B5CD18}" type="datetime1">
              <a:rPr lang="en-US" smtClean="0"/>
              <a:t>5/4/2023</a:t>
            </a:fld>
            <a:endParaRPr lang="en-US" dirty="0"/>
          </a:p>
        </p:txBody>
      </p:sp>
      <p:sp>
        <p:nvSpPr>
          <p:cNvPr id="5" name="Footer Placeholder 4"/>
          <p:cNvSpPr>
            <a:spLocks noGrp="1"/>
          </p:cNvSpPr>
          <p:nvPr>
            <p:ph type="ftr" sz="quarter" idx="11"/>
          </p:nvPr>
        </p:nvSpPr>
        <p:spPr/>
        <p:txBody>
          <a:bodyPr/>
          <a:lstStyle/>
          <a:p>
            <a:r>
              <a:rPr lang="en-US" dirty="0"/>
              <a:t>Dept. Name here - edit in View/Header and Footer menu tab</a:t>
            </a:r>
          </a:p>
        </p:txBody>
      </p:sp>
      <p:sp>
        <p:nvSpPr>
          <p:cNvPr id="6" name="Slide Number Placeholder 5"/>
          <p:cNvSpPr>
            <a:spLocks noGrp="1"/>
          </p:cNvSpPr>
          <p:nvPr>
            <p:ph type="sldNum" sz="quarter" idx="12"/>
          </p:nvPr>
        </p:nvSpPr>
        <p:spPr>
          <a:xfrm>
            <a:off x="7924800" y="6416675"/>
            <a:ext cx="762000" cy="365125"/>
          </a:xfrm>
        </p:spPr>
        <p:txBody>
          <a:bodyPr/>
          <a:lstStyle/>
          <a:p>
            <a:fld id="{361102BC-9C80-4D21-9BD6-EB5DCEC36475}" type="slidenum">
              <a:rPr lang="en-US" smtClean="0"/>
              <a:t>‹#›</a:t>
            </a:fld>
            <a:endParaRPr lang="en-US" dirty="0"/>
          </a:p>
        </p:txBody>
      </p:sp>
      <p:sp>
        <p:nvSpPr>
          <p:cNvPr id="7" name="Rectangle 6"/>
          <p:cNvSpPr/>
          <p:nvPr userDrawn="1"/>
        </p:nvSpPr>
        <p:spPr>
          <a:xfrm>
            <a:off x="0" y="5846613"/>
            <a:ext cx="9144000" cy="1011387"/>
          </a:xfrm>
          <a:prstGeom prst="rect">
            <a:avLst/>
          </a:prstGeom>
          <a:solidFill>
            <a:srgbClr val="FFC7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pic>
        <p:nvPicPr>
          <p:cNvPr id="8" name="Picture 7" descr="ASUbird_logo_grayscale_600x168-w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36994" y="6069009"/>
            <a:ext cx="1930686" cy="540592"/>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E8A72154-4CB6-914A-967C-66C9804CB29D}" type="datetime1">
              <a:rPr lang="en-US" smtClean="0"/>
              <a:t>5/4/2023</a:t>
            </a:fld>
            <a:endParaRPr lang="en-US" dirty="0"/>
          </a:p>
        </p:txBody>
      </p:sp>
      <p:sp>
        <p:nvSpPr>
          <p:cNvPr id="6" name="Footer Placeholder 5"/>
          <p:cNvSpPr>
            <a:spLocks noGrp="1"/>
          </p:cNvSpPr>
          <p:nvPr>
            <p:ph type="ftr" sz="quarter" idx="11"/>
          </p:nvPr>
        </p:nvSpPr>
        <p:spPr/>
        <p:txBody>
          <a:bodyPr/>
          <a:lstStyle/>
          <a:p>
            <a:r>
              <a:rPr lang="en-US" dirty="0"/>
              <a:t>Dept. Name here - edit in View/Header and Footer menu tab</a:t>
            </a:r>
          </a:p>
        </p:txBody>
      </p:sp>
      <p:sp>
        <p:nvSpPr>
          <p:cNvPr id="7" name="Slide Number Placeholder 6"/>
          <p:cNvSpPr>
            <a:spLocks noGrp="1"/>
          </p:cNvSpPr>
          <p:nvPr>
            <p:ph type="sldNum" sz="quarter" idx="12"/>
          </p:nvPr>
        </p:nvSpPr>
        <p:spPr/>
        <p:txBody>
          <a:bodyPr/>
          <a:lstStyle/>
          <a:p>
            <a:fld id="{361102BC-9C80-4D21-9BD6-EB5DCEC36475}" type="slidenum">
              <a:rPr lang="en-US" smtClean="0"/>
              <a:t>‹#›</a:t>
            </a:fld>
            <a:endParaRPr lang="en-US" dirty="0"/>
          </a:p>
        </p:txBody>
      </p:sp>
      <p:sp>
        <p:nvSpPr>
          <p:cNvPr id="8" name="Rectangle 7"/>
          <p:cNvSpPr/>
          <p:nvPr userDrawn="1"/>
        </p:nvSpPr>
        <p:spPr>
          <a:xfrm>
            <a:off x="0" y="5850657"/>
            <a:ext cx="9144000" cy="1011387"/>
          </a:xfrm>
          <a:prstGeom prst="rect">
            <a:avLst/>
          </a:prstGeom>
          <a:solidFill>
            <a:srgbClr val="FFC7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pic>
        <p:nvPicPr>
          <p:cNvPr id="9" name="Picture 8" descr="ASUbird_logo_grayscale_600x168-w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36994" y="6069009"/>
            <a:ext cx="1930686" cy="54059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B894366-4F0C-3045-B539-7C145A2A5F86}" type="datetime1">
              <a:rPr lang="en-US" smtClean="0"/>
              <a:t>5/4/2023</a:t>
            </a:fld>
            <a:endParaRPr lang="en-US" dirty="0"/>
          </a:p>
        </p:txBody>
      </p:sp>
      <p:sp>
        <p:nvSpPr>
          <p:cNvPr id="8" name="Footer Placeholder 7"/>
          <p:cNvSpPr>
            <a:spLocks noGrp="1"/>
          </p:cNvSpPr>
          <p:nvPr>
            <p:ph type="ftr" sz="quarter" idx="11"/>
          </p:nvPr>
        </p:nvSpPr>
        <p:spPr/>
        <p:txBody>
          <a:bodyPr/>
          <a:lstStyle/>
          <a:p>
            <a:r>
              <a:rPr lang="en-US" dirty="0"/>
              <a:t>Dept. Name here - edit in View/Header and Footer menu tab</a:t>
            </a:r>
          </a:p>
        </p:txBody>
      </p:sp>
      <p:sp>
        <p:nvSpPr>
          <p:cNvPr id="9" name="Slide Number Placeholder 8"/>
          <p:cNvSpPr>
            <a:spLocks noGrp="1"/>
          </p:cNvSpPr>
          <p:nvPr>
            <p:ph type="sldNum" sz="quarter" idx="12"/>
          </p:nvPr>
        </p:nvSpPr>
        <p:spPr/>
        <p:txBody>
          <a:bodyPr/>
          <a:lstStyle/>
          <a:p>
            <a:fld id="{361102BC-9C80-4D21-9BD6-EB5DCEC36475}" type="slidenum">
              <a:rPr lang="en-US" smtClean="0"/>
              <a:t>‹#›</a:t>
            </a:fld>
            <a:endParaRPr lang="en-US" dirty="0"/>
          </a:p>
        </p:txBody>
      </p:sp>
      <p:sp>
        <p:nvSpPr>
          <p:cNvPr id="10" name="Rectangle 9"/>
          <p:cNvSpPr/>
          <p:nvPr userDrawn="1"/>
        </p:nvSpPr>
        <p:spPr>
          <a:xfrm>
            <a:off x="0" y="5850657"/>
            <a:ext cx="9144000" cy="1011387"/>
          </a:xfrm>
          <a:prstGeom prst="rect">
            <a:avLst/>
          </a:prstGeom>
          <a:solidFill>
            <a:srgbClr val="FFC7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pic>
        <p:nvPicPr>
          <p:cNvPr id="11" name="Picture 10" descr="ASUbird_logo_grayscale_600x168-w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36994" y="6069009"/>
            <a:ext cx="1930686" cy="54059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0732BF3D-E185-B241-AE45-26643D47DB3F}" type="datetime1">
              <a:rPr lang="en-US" smtClean="0"/>
              <a:t>5/4/2023</a:t>
            </a:fld>
            <a:endParaRPr lang="en-US" dirty="0"/>
          </a:p>
        </p:txBody>
      </p:sp>
      <p:sp>
        <p:nvSpPr>
          <p:cNvPr id="4" name="Footer Placeholder 3"/>
          <p:cNvSpPr>
            <a:spLocks noGrp="1"/>
          </p:cNvSpPr>
          <p:nvPr>
            <p:ph type="ftr" sz="quarter" idx="11"/>
          </p:nvPr>
        </p:nvSpPr>
        <p:spPr/>
        <p:txBody>
          <a:bodyPr/>
          <a:lstStyle/>
          <a:p>
            <a:r>
              <a:rPr lang="en-US" dirty="0"/>
              <a:t>Dept. Name here - edit in View/Header and Footer menu tab</a:t>
            </a:r>
          </a:p>
        </p:txBody>
      </p:sp>
      <p:sp>
        <p:nvSpPr>
          <p:cNvPr id="5" name="Slide Number Placeholder 4"/>
          <p:cNvSpPr>
            <a:spLocks noGrp="1"/>
          </p:cNvSpPr>
          <p:nvPr>
            <p:ph type="sldNum" sz="quarter" idx="12"/>
          </p:nvPr>
        </p:nvSpPr>
        <p:spPr/>
        <p:txBody>
          <a:bodyPr/>
          <a:lstStyle/>
          <a:p>
            <a:fld id="{361102BC-9C80-4D21-9BD6-EB5DCEC36475}" type="slidenum">
              <a:rPr lang="en-US" smtClean="0"/>
              <a:t>‹#›</a:t>
            </a:fld>
            <a:endParaRPr lang="en-US" dirty="0"/>
          </a:p>
        </p:txBody>
      </p:sp>
      <p:sp>
        <p:nvSpPr>
          <p:cNvPr id="6" name="Rectangle 5"/>
          <p:cNvSpPr/>
          <p:nvPr userDrawn="1"/>
        </p:nvSpPr>
        <p:spPr>
          <a:xfrm>
            <a:off x="0" y="5846613"/>
            <a:ext cx="9144000" cy="1011387"/>
          </a:xfrm>
          <a:prstGeom prst="rect">
            <a:avLst/>
          </a:prstGeom>
          <a:solidFill>
            <a:srgbClr val="FFC7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pic>
        <p:nvPicPr>
          <p:cNvPr id="7" name="Picture 6" descr="ASUbird_logo_grayscale_600x168-w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36994" y="6069009"/>
            <a:ext cx="1930686" cy="54059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01C952-3EFA-A14E-8B32-60A9FCEE9C15}" type="datetime1">
              <a:rPr lang="en-US" smtClean="0"/>
              <a:t>5/4/2023</a:t>
            </a:fld>
            <a:endParaRPr lang="en-US" dirty="0"/>
          </a:p>
        </p:txBody>
      </p:sp>
      <p:sp>
        <p:nvSpPr>
          <p:cNvPr id="3" name="Footer Placeholder 2"/>
          <p:cNvSpPr>
            <a:spLocks noGrp="1"/>
          </p:cNvSpPr>
          <p:nvPr>
            <p:ph type="ftr" sz="quarter" idx="11"/>
          </p:nvPr>
        </p:nvSpPr>
        <p:spPr/>
        <p:txBody>
          <a:bodyPr/>
          <a:lstStyle/>
          <a:p>
            <a:r>
              <a:rPr lang="en-US" dirty="0"/>
              <a:t>Dept. Name here - edit in View/Header and Footer menu tab</a:t>
            </a:r>
          </a:p>
        </p:txBody>
      </p:sp>
      <p:sp>
        <p:nvSpPr>
          <p:cNvPr id="4" name="Slide Number Placeholder 3"/>
          <p:cNvSpPr>
            <a:spLocks noGrp="1"/>
          </p:cNvSpPr>
          <p:nvPr>
            <p:ph type="sldNum" sz="quarter" idx="12"/>
          </p:nvPr>
        </p:nvSpPr>
        <p:spPr/>
        <p:txBody>
          <a:bodyPr/>
          <a:lstStyle/>
          <a:p>
            <a:fld id="{361102BC-9C80-4D21-9BD6-EB5DCEC36475}" type="slidenum">
              <a:rPr lang="en-US" smtClean="0"/>
              <a:t>‹#›</a:t>
            </a:fld>
            <a:endParaRPr lang="en-US" dirty="0"/>
          </a:p>
        </p:txBody>
      </p:sp>
      <p:sp>
        <p:nvSpPr>
          <p:cNvPr id="5" name="Rectangle 4"/>
          <p:cNvSpPr/>
          <p:nvPr userDrawn="1"/>
        </p:nvSpPr>
        <p:spPr>
          <a:xfrm>
            <a:off x="0" y="5846613"/>
            <a:ext cx="9144000" cy="1011387"/>
          </a:xfrm>
          <a:prstGeom prst="rect">
            <a:avLst/>
          </a:prstGeom>
          <a:solidFill>
            <a:srgbClr val="FFC7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pic>
        <p:nvPicPr>
          <p:cNvPr id="6" name="Picture 5" descr="ASUbird_logo_grayscale_600x168-w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36994" y="6069009"/>
            <a:ext cx="1930686" cy="54059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0F4E79C-05AC-2040-96D7-E233A194D3C8}" type="datetime1">
              <a:rPr lang="en-US" smtClean="0"/>
              <a:t>5/4/2023</a:t>
            </a:fld>
            <a:endParaRPr lang="en-US" dirty="0"/>
          </a:p>
        </p:txBody>
      </p:sp>
      <p:sp>
        <p:nvSpPr>
          <p:cNvPr id="6" name="Footer Placeholder 5"/>
          <p:cNvSpPr>
            <a:spLocks noGrp="1"/>
          </p:cNvSpPr>
          <p:nvPr>
            <p:ph type="ftr" sz="quarter" idx="11"/>
          </p:nvPr>
        </p:nvSpPr>
        <p:spPr/>
        <p:txBody>
          <a:bodyPr/>
          <a:lstStyle/>
          <a:p>
            <a:r>
              <a:rPr lang="en-US" dirty="0"/>
              <a:t>Dept. Name here - edit in View/Header and Footer menu tab</a:t>
            </a:r>
          </a:p>
        </p:txBody>
      </p:sp>
      <p:sp>
        <p:nvSpPr>
          <p:cNvPr id="7" name="Slide Number Placeholder 6"/>
          <p:cNvSpPr>
            <a:spLocks noGrp="1"/>
          </p:cNvSpPr>
          <p:nvPr>
            <p:ph type="sldNum" sz="quarter" idx="12"/>
          </p:nvPr>
        </p:nvSpPr>
        <p:spPr/>
        <p:txBody>
          <a:bodyPr/>
          <a:lstStyle/>
          <a:p>
            <a:fld id="{361102BC-9C80-4D21-9BD6-EB5DCEC36475}" type="slidenum">
              <a:rPr lang="en-US" smtClean="0"/>
              <a:t>‹#›</a:t>
            </a:fld>
            <a:endParaRPr lang="en-US" dirty="0"/>
          </a:p>
        </p:txBody>
      </p:sp>
      <p:sp>
        <p:nvSpPr>
          <p:cNvPr id="8" name="Rectangle 7"/>
          <p:cNvSpPr/>
          <p:nvPr userDrawn="1"/>
        </p:nvSpPr>
        <p:spPr>
          <a:xfrm>
            <a:off x="0" y="5846613"/>
            <a:ext cx="9144000" cy="1011387"/>
          </a:xfrm>
          <a:prstGeom prst="rect">
            <a:avLst/>
          </a:prstGeom>
          <a:solidFill>
            <a:srgbClr val="FFC7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pic>
        <p:nvPicPr>
          <p:cNvPr id="9" name="Picture 8" descr="ASUbird_logo_grayscale_600x168-w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36994" y="6069009"/>
            <a:ext cx="1930686" cy="54059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a:solidFill>
                  <a:schemeClr val="lt1"/>
                </a:solidFill>
                <a:latin typeface="+mn-lt"/>
                <a:ea typeface="+mn-ea"/>
                <a:cs typeface="+mn-cs"/>
              </a:rPr>
              <a:t>Click icon to add picture</a:t>
            </a: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0EF2C24-A15A-1448-954A-DD200264FEC1}" type="datetime1">
              <a:rPr lang="en-US" smtClean="0"/>
              <a:t>5/4/2023</a:t>
            </a:fld>
            <a:endParaRPr lang="en-US" dirty="0"/>
          </a:p>
        </p:txBody>
      </p:sp>
      <p:sp>
        <p:nvSpPr>
          <p:cNvPr id="6" name="Footer Placeholder 5"/>
          <p:cNvSpPr>
            <a:spLocks noGrp="1"/>
          </p:cNvSpPr>
          <p:nvPr>
            <p:ph type="ftr" sz="quarter" idx="11"/>
          </p:nvPr>
        </p:nvSpPr>
        <p:spPr/>
        <p:txBody>
          <a:bodyPr/>
          <a:lstStyle/>
          <a:p>
            <a:r>
              <a:rPr lang="en-US" dirty="0"/>
              <a:t>Dept. Name here - edit in View/Header and Footer menu tab</a:t>
            </a:r>
          </a:p>
        </p:txBody>
      </p:sp>
      <p:sp>
        <p:nvSpPr>
          <p:cNvPr id="7" name="Slide Number Placeholder 6"/>
          <p:cNvSpPr>
            <a:spLocks noGrp="1"/>
          </p:cNvSpPr>
          <p:nvPr>
            <p:ph type="sldNum" sz="quarter" idx="12"/>
          </p:nvPr>
        </p:nvSpPr>
        <p:spPr/>
        <p:txBody>
          <a:bodyPr/>
          <a:lstStyle/>
          <a:p>
            <a:fld id="{361102BC-9C80-4D21-9BD6-EB5DCEC36475}" type="slidenum">
              <a:rPr lang="en-US" smtClean="0"/>
              <a:t>‹#›</a:t>
            </a:fld>
            <a:endParaRPr lang="en-US" dirty="0"/>
          </a:p>
        </p:txBody>
      </p:sp>
      <p:sp>
        <p:nvSpPr>
          <p:cNvPr id="8" name="Rectangle 7"/>
          <p:cNvSpPr/>
          <p:nvPr userDrawn="1"/>
        </p:nvSpPr>
        <p:spPr>
          <a:xfrm>
            <a:off x="0" y="5850657"/>
            <a:ext cx="9144000" cy="1011387"/>
          </a:xfrm>
          <a:prstGeom prst="rect">
            <a:avLst/>
          </a:prstGeom>
          <a:solidFill>
            <a:srgbClr val="FFC7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00"/>
              </a:solidFill>
            </a:endParaRPr>
          </a:p>
        </p:txBody>
      </p:sp>
      <p:pic>
        <p:nvPicPr>
          <p:cNvPr id="9" name="Picture 8" descr="ASUbird_logo_grayscale_600x168-w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36994" y="6069009"/>
            <a:ext cx="1930686" cy="54059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14D97A0-46B3-E74B-9704-A5A058FFDDB6}" type="datetime1">
              <a:rPr lang="en-US" smtClean="0"/>
              <a:t>5/4/2023</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lgn="l"/>
            <a:r>
              <a:rPr lang="en-US" dirty="0"/>
              <a:t>Dept. Name here - edit in View/Header and Footer menu tab</a:t>
            </a:r>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61102BC-9C80-4D21-9BD6-EB5DCEC36475}"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660" r:id="rId12"/>
    <p:sldLayoutId id="2147483805" r:id="rId13"/>
  </p:sldLayoutIdLst>
  <p:hf sldNum="0"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13.xml"/><Relationship Id="rId4" Type="http://schemas.openxmlformats.org/officeDocument/2006/relationships/image" Target="../media/image13.tmp"/></Relationships>
</file>

<file path=ppt/slides/_rels/slide19.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4.tmp"/><Relationship Id="rId1" Type="http://schemas.openxmlformats.org/officeDocument/2006/relationships/slideLayout" Target="../slideLayouts/slideLayout7.xml"/><Relationship Id="rId5" Type="http://schemas.openxmlformats.org/officeDocument/2006/relationships/image" Target="../media/image17.tmp"/><Relationship Id="rId4" Type="http://schemas.openxmlformats.org/officeDocument/2006/relationships/image" Target="../media/image16.tm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2.tmp"/><Relationship Id="rId5" Type="http://schemas.openxmlformats.org/officeDocument/2006/relationships/image" Target="../media/image21.tmp"/><Relationship Id="rId4" Type="http://schemas.openxmlformats.org/officeDocument/2006/relationships/image" Target="../media/image20.tm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tmp"/></Relationships>
</file>

<file path=ppt/slides/_rels/slide25.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tm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a:t>
            </a:r>
          </a:p>
        </p:txBody>
      </p:sp>
      <p:sp>
        <p:nvSpPr>
          <p:cNvPr id="3" name="Date Placeholder 2"/>
          <p:cNvSpPr>
            <a:spLocks noGrp="1"/>
          </p:cNvSpPr>
          <p:nvPr>
            <p:ph type="dt" sz="half" idx="10"/>
          </p:nvPr>
        </p:nvSpPr>
        <p:spPr>
          <a:xfrm>
            <a:off x="304800" y="6019800"/>
            <a:ext cx="2133600" cy="593725"/>
          </a:xfrm>
        </p:spPr>
        <p:txBody>
          <a:bodyPr/>
          <a:lstStyle/>
          <a:p>
            <a:pPr algn="ctr"/>
            <a:r>
              <a:rPr lang="en-US" dirty="0">
                <a:solidFill>
                  <a:schemeClr val="bg1"/>
                </a:solidFill>
              </a:rPr>
              <a:t>CAMPUS SECURITY AUTHORITIES</a:t>
            </a:r>
          </a:p>
        </p:txBody>
      </p:sp>
      <p:sp>
        <p:nvSpPr>
          <p:cNvPr id="4" name="Footer Placeholder 3"/>
          <p:cNvSpPr>
            <a:spLocks noGrp="1"/>
          </p:cNvSpPr>
          <p:nvPr>
            <p:ph type="ftr" sz="quarter" idx="11"/>
          </p:nvPr>
        </p:nvSpPr>
        <p:spPr>
          <a:xfrm>
            <a:off x="2971800" y="6019800"/>
            <a:ext cx="3048000" cy="517525"/>
          </a:xfrm>
        </p:spPr>
        <p:txBody>
          <a:bodyPr/>
          <a:lstStyle/>
          <a:p>
            <a:r>
              <a:rPr lang="en-US" dirty="0">
                <a:solidFill>
                  <a:schemeClr val="bg1"/>
                </a:solidFill>
              </a:rPr>
              <a:t>Bill McGowan</a:t>
            </a:r>
          </a:p>
          <a:p>
            <a:r>
              <a:rPr lang="en-US" dirty="0">
                <a:solidFill>
                  <a:schemeClr val="bg1"/>
                </a:solidFill>
              </a:rPr>
              <a:t>Clery Act Compliance Coordinator</a:t>
            </a: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0" y="1371600"/>
            <a:ext cx="9144000" cy="4495800"/>
          </a:xfrm>
          <a:prstGeom prst="rect">
            <a:avLst/>
          </a:prstGeom>
        </p:spPr>
      </p:pic>
    </p:spTree>
    <p:extLst>
      <p:ext uri="{BB962C8B-B14F-4D97-AF65-F5344CB8AC3E}">
        <p14:creationId xmlns:p14="http://schemas.microsoft.com/office/powerpoint/2010/main" val="14255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914400"/>
          </a:xfrm>
        </p:spPr>
        <p:txBody>
          <a:bodyPr>
            <a:noAutofit/>
          </a:bodyPr>
          <a:lstStyle/>
          <a:p>
            <a:r>
              <a:rPr lang="en-US" sz="2400" dirty="0"/>
              <a:t>Who are Campus Security Authorities? </a:t>
            </a:r>
          </a:p>
        </p:txBody>
      </p:sp>
      <p:sp>
        <p:nvSpPr>
          <p:cNvPr id="3" name="Content Placeholder 2"/>
          <p:cNvSpPr>
            <a:spLocks noGrp="1"/>
          </p:cNvSpPr>
          <p:nvPr>
            <p:ph idx="1"/>
          </p:nvPr>
        </p:nvSpPr>
        <p:spPr>
          <a:xfrm>
            <a:off x="457200" y="762000"/>
            <a:ext cx="8305800" cy="5181600"/>
          </a:xfrm>
        </p:spPr>
        <p:txBody>
          <a:bodyPr>
            <a:normAutofit/>
          </a:bodyPr>
          <a:lstStyle/>
          <a:p>
            <a:pPr marL="137160" indent="0">
              <a:buNone/>
            </a:pPr>
            <a:r>
              <a:rPr lang="en-US" sz="2400" dirty="0"/>
              <a:t>University employees whose functions involve significant contact with students and those with significant responsibility for student and campus activity. </a:t>
            </a:r>
          </a:p>
          <a:p>
            <a:pPr marL="137160" indent="0">
              <a:buNone/>
            </a:pPr>
            <a:r>
              <a:rPr lang="en-US" dirty="0"/>
              <a:t>Includes but not limited to:</a:t>
            </a:r>
          </a:p>
          <a:p>
            <a:pPr lvl="1">
              <a:buFont typeface="Courier New" panose="02070309020205020404" pitchFamily="49" charset="0"/>
              <a:buChar char="o"/>
            </a:pPr>
            <a:r>
              <a:rPr lang="en-US" sz="2000" dirty="0"/>
              <a:t>Chancellor and staff.</a:t>
            </a:r>
          </a:p>
          <a:p>
            <a:pPr lvl="1">
              <a:buFont typeface="Courier New" panose="02070309020205020404" pitchFamily="49" charset="0"/>
              <a:buChar char="o"/>
            </a:pPr>
            <a:r>
              <a:rPr lang="en-US" sz="2000" dirty="0"/>
              <a:t>Vice President of Student affairs</a:t>
            </a:r>
            <a:endParaRPr lang="en-US" sz="1600" dirty="0"/>
          </a:p>
          <a:p>
            <a:pPr lvl="1">
              <a:buFont typeface="Courier New" panose="02070309020205020404" pitchFamily="49" charset="0"/>
              <a:buChar char="o"/>
            </a:pPr>
            <a:r>
              <a:rPr lang="en-US" sz="2000" dirty="0"/>
              <a:t>Student Housing officials (RD-RA-GA-</a:t>
            </a:r>
            <a:r>
              <a:rPr lang="en-US" sz="2000" dirty="0" err="1"/>
              <a:t>ResLife</a:t>
            </a:r>
            <a:r>
              <a:rPr lang="en-US" sz="2000" dirty="0"/>
              <a:t> Staff) </a:t>
            </a:r>
            <a:endParaRPr lang="en-US" sz="1600" dirty="0"/>
          </a:p>
          <a:p>
            <a:pPr lvl="1">
              <a:buFont typeface="Courier New" panose="02070309020205020404" pitchFamily="49" charset="0"/>
              <a:buChar char="o"/>
            </a:pPr>
            <a:r>
              <a:rPr lang="en-US" sz="2000" dirty="0"/>
              <a:t>Judicial Affairs &amp; discipline</a:t>
            </a:r>
            <a:endParaRPr lang="en-US" sz="1600" dirty="0"/>
          </a:p>
          <a:p>
            <a:pPr lvl="1">
              <a:buFont typeface="Courier New" panose="02070309020205020404" pitchFamily="49" charset="0"/>
              <a:buChar char="o"/>
            </a:pPr>
            <a:r>
              <a:rPr lang="en-US" sz="2000" dirty="0"/>
              <a:t>Athletic director and team coaches</a:t>
            </a:r>
            <a:endParaRPr lang="en-US" sz="1600" dirty="0"/>
          </a:p>
          <a:p>
            <a:pPr lvl="1">
              <a:buFont typeface="Courier New" panose="02070309020205020404" pitchFamily="49" charset="0"/>
              <a:buChar char="o"/>
            </a:pPr>
            <a:r>
              <a:rPr lang="en-US" sz="2000" dirty="0"/>
              <a:t>Faculty advisors to student groups</a:t>
            </a:r>
            <a:endParaRPr lang="en-US" sz="1600" dirty="0"/>
          </a:p>
          <a:p>
            <a:pPr lvl="1">
              <a:buFont typeface="Courier New" panose="02070309020205020404" pitchFamily="49" charset="0"/>
              <a:buChar char="o"/>
            </a:pPr>
            <a:r>
              <a:rPr lang="en-US" sz="2000" dirty="0"/>
              <a:t>Student health center director</a:t>
            </a:r>
            <a:endParaRPr lang="en-US" sz="1600" dirty="0"/>
          </a:p>
          <a:p>
            <a:pPr lvl="1">
              <a:buFont typeface="Courier New" panose="02070309020205020404" pitchFamily="49" charset="0"/>
              <a:buChar char="o"/>
            </a:pPr>
            <a:r>
              <a:rPr lang="en-US" sz="2000" dirty="0"/>
              <a:t>Transportation Services</a:t>
            </a:r>
            <a:endParaRPr lang="en-US" sz="1600" dirty="0"/>
          </a:p>
          <a:p>
            <a:pPr lvl="1">
              <a:buFont typeface="Courier New" panose="02070309020205020404" pitchFamily="49" charset="0"/>
              <a:buChar char="o"/>
            </a:pPr>
            <a:r>
              <a:rPr lang="en-US" sz="2000" dirty="0"/>
              <a:t>Military  Science</a:t>
            </a:r>
            <a:endParaRPr lang="en-US" sz="1600" dirty="0"/>
          </a:p>
          <a:p>
            <a:pPr lvl="1"/>
            <a:endParaRPr lang="en-US" dirty="0"/>
          </a:p>
        </p:txBody>
      </p:sp>
      <p:sp>
        <p:nvSpPr>
          <p:cNvPr id="4" name="Date Placeholder 3"/>
          <p:cNvSpPr>
            <a:spLocks noGrp="1"/>
          </p:cNvSpPr>
          <p:nvPr>
            <p:ph type="dt" sz="half" idx="10"/>
          </p:nvPr>
        </p:nvSpPr>
        <p:spPr>
          <a:xfrm>
            <a:off x="152400" y="6324600"/>
            <a:ext cx="2514600" cy="381000"/>
          </a:xfrm>
        </p:spPr>
        <p:txBody>
          <a:bodyPr/>
          <a:lstStyle/>
          <a:p>
            <a:r>
              <a:rPr lang="en-US" dirty="0">
                <a:solidFill>
                  <a:schemeClr val="bg1"/>
                </a:solidFill>
              </a:rPr>
              <a:t>Campus Security Authority</a:t>
            </a:r>
            <a:endParaRPr lang="en-US" dirty="0"/>
          </a:p>
        </p:txBody>
      </p:sp>
    </p:spTree>
    <p:extLst>
      <p:ext uri="{BB962C8B-B14F-4D97-AF65-F5344CB8AC3E}">
        <p14:creationId xmlns:p14="http://schemas.microsoft.com/office/powerpoint/2010/main" val="35951003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ctrTitle"/>
          </p:nvPr>
        </p:nvSpPr>
        <p:spPr>
          <a:xfrm>
            <a:off x="0" y="0"/>
            <a:ext cx="9144000" cy="4038600"/>
          </a:xfrm>
        </p:spPr>
        <p:txBody>
          <a:bodyPr>
            <a:normAutofit/>
          </a:bodyPr>
          <a:lstStyle/>
          <a:p>
            <a:r>
              <a:rPr lang="en-US" sz="3200" dirty="0">
                <a:latin typeface="Cooper Black" panose="0208090404030B020404" pitchFamily="18" charset="0"/>
              </a:rPr>
              <a:t>What are the responsibilities of a</a:t>
            </a:r>
          </a:p>
          <a:p>
            <a:r>
              <a:rPr lang="en-US" dirty="0">
                <a:latin typeface="Cooper Black" panose="0208090404030B020404" pitchFamily="18" charset="0"/>
              </a:rPr>
              <a:t> Campus  Security Authority?</a:t>
            </a:r>
          </a:p>
        </p:txBody>
      </p:sp>
      <p:sp>
        <p:nvSpPr>
          <p:cNvPr id="8" name="Footer Placeholder 2"/>
          <p:cNvSpPr>
            <a:spLocks noGrp="1"/>
          </p:cNvSpPr>
          <p:nvPr>
            <p:ph type="ftr" sz="quarter" idx="11"/>
          </p:nvPr>
        </p:nvSpPr>
        <p:spPr>
          <a:xfrm>
            <a:off x="17206" y="6324600"/>
            <a:ext cx="2895600" cy="365125"/>
          </a:xfrm>
        </p:spPr>
        <p:txBody>
          <a:bodyPr/>
          <a:lstStyle/>
          <a:p>
            <a:r>
              <a:rPr lang="en-US" dirty="0">
                <a:solidFill>
                  <a:schemeClr val="bg1"/>
                </a:solidFill>
              </a:rPr>
              <a:t>Campus Security Authority</a:t>
            </a:r>
          </a:p>
        </p:txBody>
      </p:sp>
    </p:spTree>
    <p:extLst>
      <p:ext uri="{BB962C8B-B14F-4D97-AF65-F5344CB8AC3E}">
        <p14:creationId xmlns:p14="http://schemas.microsoft.com/office/powerpoint/2010/main" val="30000186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229600" cy="1295400"/>
          </a:xfrm>
        </p:spPr>
        <p:txBody>
          <a:bodyPr>
            <a:normAutofit/>
          </a:bodyPr>
          <a:lstStyle/>
          <a:p>
            <a:r>
              <a:rPr lang="en-US" sz="2800" dirty="0"/>
              <a:t>Campus Security Authorities</a:t>
            </a:r>
            <a:br>
              <a:rPr lang="en-US" sz="2800" dirty="0"/>
            </a:br>
            <a:r>
              <a:rPr lang="en-US" sz="2400" dirty="0"/>
              <a:t>What do I have to do? </a:t>
            </a:r>
            <a:endParaRPr lang="en-US" sz="2800" dirty="0"/>
          </a:p>
        </p:txBody>
      </p:sp>
      <p:sp>
        <p:nvSpPr>
          <p:cNvPr id="3" name="Subtitle 2"/>
          <p:cNvSpPr>
            <a:spLocks noGrp="1"/>
          </p:cNvSpPr>
          <p:nvPr>
            <p:ph type="subTitle" idx="1"/>
          </p:nvPr>
        </p:nvSpPr>
        <p:spPr>
          <a:xfrm>
            <a:off x="228600" y="1676400"/>
            <a:ext cx="8763000" cy="4191000"/>
          </a:xfrm>
        </p:spPr>
        <p:txBody>
          <a:bodyPr>
            <a:normAutofit fontScale="92500" lnSpcReduction="10000"/>
          </a:bodyPr>
          <a:lstStyle/>
          <a:p>
            <a:r>
              <a:rPr lang="en-US" dirty="0"/>
              <a:t>If someone tells you about a crime, you must record the  information and report  it to the Appalachian State University Police Department or the designated reporting offices. </a:t>
            </a:r>
          </a:p>
          <a:p>
            <a:endParaRPr lang="en-US" sz="2400" dirty="0"/>
          </a:p>
          <a:p>
            <a:r>
              <a:rPr lang="en-US" sz="2400" dirty="0"/>
              <a:t>Obtain as much information as you can.  </a:t>
            </a:r>
          </a:p>
          <a:p>
            <a:endParaRPr lang="en-US" sz="2400" dirty="0"/>
          </a:p>
          <a:p>
            <a:r>
              <a:rPr lang="en-US" sz="2400" dirty="0"/>
              <a:t>Who, what, when and where.</a:t>
            </a:r>
          </a:p>
          <a:p>
            <a:endParaRPr lang="en-US" sz="2400" dirty="0"/>
          </a:p>
          <a:p>
            <a:r>
              <a:rPr lang="en-US" sz="1800" dirty="0"/>
              <a:t>IF THE SUSPECT IS NOT IDENTIFIED - DO NOT ATTEMPT TO IDENTIFY!</a:t>
            </a:r>
          </a:p>
          <a:p>
            <a:r>
              <a:rPr lang="en-US" sz="1800" dirty="0"/>
              <a:t>Do not attempt to locate the suspect. </a:t>
            </a:r>
          </a:p>
        </p:txBody>
      </p:sp>
      <p:sp>
        <p:nvSpPr>
          <p:cNvPr id="4" name="Date Placeholder 3"/>
          <p:cNvSpPr>
            <a:spLocks noGrp="1"/>
          </p:cNvSpPr>
          <p:nvPr>
            <p:ph type="dt" sz="half" idx="10"/>
          </p:nvPr>
        </p:nvSpPr>
        <p:spPr>
          <a:xfrm>
            <a:off x="152400" y="6324600"/>
            <a:ext cx="2514600" cy="381000"/>
          </a:xfrm>
        </p:spPr>
        <p:txBody>
          <a:bodyPr/>
          <a:lstStyle/>
          <a:p>
            <a:r>
              <a:rPr lang="en-US" dirty="0">
                <a:solidFill>
                  <a:schemeClr val="bg1"/>
                </a:solidFill>
              </a:rPr>
              <a:t>Campus Security Authority</a:t>
            </a:r>
            <a:endParaRPr lang="en-US" dirty="0"/>
          </a:p>
        </p:txBody>
      </p:sp>
    </p:spTree>
    <p:extLst>
      <p:ext uri="{BB962C8B-B14F-4D97-AF65-F5344CB8AC3E}">
        <p14:creationId xmlns:p14="http://schemas.microsoft.com/office/powerpoint/2010/main" val="33976184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EMERGENCY</a:t>
            </a:r>
            <a:br>
              <a:rPr lang="en-US" dirty="0"/>
            </a:br>
            <a:endParaRPr lang="en-US" dirty="0"/>
          </a:p>
        </p:txBody>
      </p:sp>
      <p:sp>
        <p:nvSpPr>
          <p:cNvPr id="3" name="Content Placeholder 2"/>
          <p:cNvSpPr>
            <a:spLocks noGrp="1"/>
          </p:cNvSpPr>
          <p:nvPr>
            <p:ph idx="1"/>
          </p:nvPr>
        </p:nvSpPr>
        <p:spPr>
          <a:xfrm>
            <a:off x="457200" y="1600200"/>
            <a:ext cx="8229600" cy="4114800"/>
          </a:xfrm>
        </p:spPr>
        <p:txBody>
          <a:bodyPr/>
          <a:lstStyle/>
          <a:p>
            <a:pPr marL="137160" indent="0">
              <a:buNone/>
            </a:pPr>
            <a:r>
              <a:rPr lang="en-US" dirty="0"/>
              <a:t>If the crime is a violent crime in progress, creates a serious or on going threat to campus community or a Homicide : </a:t>
            </a:r>
          </a:p>
          <a:p>
            <a:pPr marL="137160" indent="0">
              <a:buNone/>
            </a:pPr>
            <a:endParaRPr lang="en-US" dirty="0"/>
          </a:p>
          <a:p>
            <a:pPr marL="137160" indent="0" algn="ctr">
              <a:buNone/>
            </a:pPr>
            <a:r>
              <a:rPr lang="en-US" dirty="0"/>
              <a:t>Contact the police immediately. </a:t>
            </a:r>
          </a:p>
          <a:p>
            <a:pPr marL="137160" indent="0" algn="ctr">
              <a:buNone/>
            </a:pPr>
            <a:endParaRPr lang="en-US" dirty="0"/>
          </a:p>
          <a:p>
            <a:pPr marL="137160" indent="0" algn="ctr">
              <a:buNone/>
            </a:pPr>
            <a:r>
              <a:rPr lang="en-US" sz="3600" dirty="0"/>
              <a:t>9-1-1</a:t>
            </a:r>
          </a:p>
        </p:txBody>
      </p:sp>
      <p:sp>
        <p:nvSpPr>
          <p:cNvPr id="6" name="Date Placeholder 3"/>
          <p:cNvSpPr>
            <a:spLocks noGrp="1"/>
          </p:cNvSpPr>
          <p:nvPr>
            <p:ph type="dt" sz="half" idx="10"/>
          </p:nvPr>
        </p:nvSpPr>
        <p:spPr>
          <a:xfrm>
            <a:off x="304800" y="6324600"/>
            <a:ext cx="2133600" cy="365125"/>
          </a:xfrm>
        </p:spPr>
        <p:txBody>
          <a:bodyPr/>
          <a:lstStyle/>
          <a:p>
            <a:r>
              <a:rPr lang="en-US" dirty="0">
                <a:solidFill>
                  <a:schemeClr val="bg1"/>
                </a:solidFill>
              </a:rPr>
              <a:t>Campus Security Authority</a:t>
            </a:r>
            <a:endParaRPr lang="en-US" dirty="0"/>
          </a:p>
        </p:txBody>
      </p:sp>
    </p:spTree>
    <p:extLst>
      <p:ext uri="{BB962C8B-B14F-4D97-AF65-F5344CB8AC3E}">
        <p14:creationId xmlns:p14="http://schemas.microsoft.com/office/powerpoint/2010/main" val="340415588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05800" cy="914400"/>
          </a:xfrm>
        </p:spPr>
        <p:txBody>
          <a:bodyPr/>
          <a:lstStyle/>
          <a:p>
            <a:pPr algn="ctr"/>
            <a:r>
              <a:rPr lang="en-US" sz="2800" dirty="0"/>
              <a:t>Campus Security Authorities</a:t>
            </a:r>
            <a:br>
              <a:rPr lang="en-US" sz="2800" dirty="0"/>
            </a:br>
            <a:r>
              <a:rPr lang="en-US" sz="3600" dirty="0"/>
              <a:t>What do I have to do? </a:t>
            </a:r>
            <a:endParaRPr lang="en-US" sz="2800" dirty="0"/>
          </a:p>
        </p:txBody>
      </p:sp>
      <p:sp>
        <p:nvSpPr>
          <p:cNvPr id="3" name="Text Placeholder 2"/>
          <p:cNvSpPr>
            <a:spLocks noGrp="1"/>
          </p:cNvSpPr>
          <p:nvPr>
            <p:ph type="body" idx="1"/>
          </p:nvPr>
        </p:nvSpPr>
        <p:spPr>
          <a:xfrm>
            <a:off x="152400" y="1295400"/>
            <a:ext cx="8839200" cy="4495800"/>
          </a:xfrm>
        </p:spPr>
        <p:txBody>
          <a:bodyPr>
            <a:normAutofit/>
          </a:bodyPr>
          <a:lstStyle/>
          <a:p>
            <a:pPr algn="ctr"/>
            <a:r>
              <a:rPr lang="en-US" sz="3200" dirty="0"/>
              <a:t>You do </a:t>
            </a:r>
            <a:r>
              <a:rPr lang="en-US" sz="3200" u="sng" dirty="0"/>
              <a:t>not</a:t>
            </a:r>
            <a:r>
              <a:rPr lang="en-US" sz="3200" dirty="0"/>
              <a:t> have to prove if the information is true or not. </a:t>
            </a:r>
          </a:p>
          <a:p>
            <a:r>
              <a:rPr lang="en-US" sz="2400" dirty="0"/>
              <a:t> </a:t>
            </a:r>
          </a:p>
          <a:p>
            <a:r>
              <a:rPr lang="en-US" sz="2400" dirty="0"/>
              <a:t>	</a:t>
            </a:r>
            <a:r>
              <a:rPr lang="en-US" i="1" u="sng" dirty="0"/>
              <a:t>THE POLICE WILL CONDUCT THE INVESTIGATION</a:t>
            </a:r>
            <a:r>
              <a:rPr lang="en-US" i="1" dirty="0"/>
              <a:t>. </a:t>
            </a:r>
          </a:p>
          <a:p>
            <a:endParaRPr lang="en-US" i="1" dirty="0"/>
          </a:p>
          <a:p>
            <a:pPr algn="ctr"/>
            <a:r>
              <a:rPr lang="en-US" sz="2400" dirty="0"/>
              <a:t>Let the person know you must report the incident as a confidential  statistic. </a:t>
            </a:r>
          </a:p>
          <a:p>
            <a:endParaRPr lang="en-US" sz="2400" dirty="0"/>
          </a:p>
          <a:p>
            <a:r>
              <a:rPr lang="en-US" sz="2400" dirty="0"/>
              <a:t> They can also report the incident directly to law enforcement</a:t>
            </a:r>
            <a:r>
              <a:rPr lang="en-US" dirty="0"/>
              <a:t>. </a:t>
            </a:r>
          </a:p>
        </p:txBody>
      </p:sp>
      <p:sp>
        <p:nvSpPr>
          <p:cNvPr id="6" name="Footer Placeholder 2"/>
          <p:cNvSpPr>
            <a:spLocks noGrp="1"/>
          </p:cNvSpPr>
          <p:nvPr>
            <p:ph type="ftr" sz="quarter" idx="11"/>
          </p:nvPr>
        </p:nvSpPr>
        <p:spPr>
          <a:xfrm>
            <a:off x="17206" y="6324600"/>
            <a:ext cx="2895600" cy="365125"/>
          </a:xfrm>
        </p:spPr>
        <p:txBody>
          <a:bodyPr/>
          <a:lstStyle/>
          <a:p>
            <a:r>
              <a:rPr lang="en-US" dirty="0">
                <a:solidFill>
                  <a:schemeClr val="bg1"/>
                </a:solidFill>
              </a:rPr>
              <a:t>Campus Security Authority</a:t>
            </a:r>
          </a:p>
        </p:txBody>
      </p:sp>
    </p:spTree>
    <p:extLst>
      <p:ext uri="{BB962C8B-B14F-4D97-AF65-F5344CB8AC3E}">
        <p14:creationId xmlns:p14="http://schemas.microsoft.com/office/powerpoint/2010/main" val="17046391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3733800"/>
          </a:xfrm>
        </p:spPr>
        <p:txBody>
          <a:bodyPr/>
          <a:lstStyle/>
          <a:p>
            <a:pPr algn="ctr"/>
            <a:r>
              <a:rPr lang="en-US" dirty="0"/>
              <a:t>So what happens if the university fails to comply with all the requirements of the Clery Act? </a:t>
            </a:r>
          </a:p>
        </p:txBody>
      </p:sp>
      <p:sp>
        <p:nvSpPr>
          <p:cNvPr id="6" name="Footer Placeholder 2"/>
          <p:cNvSpPr>
            <a:spLocks noGrp="1"/>
          </p:cNvSpPr>
          <p:nvPr>
            <p:ph type="ftr" sz="quarter" idx="11"/>
          </p:nvPr>
        </p:nvSpPr>
        <p:spPr>
          <a:xfrm>
            <a:off x="17206" y="6324600"/>
            <a:ext cx="2895600" cy="365125"/>
          </a:xfrm>
        </p:spPr>
        <p:txBody>
          <a:bodyPr/>
          <a:lstStyle/>
          <a:p>
            <a:r>
              <a:rPr lang="en-US" dirty="0">
                <a:solidFill>
                  <a:schemeClr val="bg1"/>
                </a:solidFill>
              </a:rPr>
              <a:t>Campus Security Authority</a:t>
            </a:r>
          </a:p>
        </p:txBody>
      </p:sp>
    </p:spTree>
    <p:extLst>
      <p:ext uri="{BB962C8B-B14F-4D97-AF65-F5344CB8AC3E}">
        <p14:creationId xmlns:p14="http://schemas.microsoft.com/office/powerpoint/2010/main" val="4121485327"/>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8229600" cy="1828800"/>
          </a:xfrm>
        </p:spPr>
        <p:txBody>
          <a:bodyPr>
            <a:normAutofit/>
          </a:bodyPr>
          <a:lstStyle/>
          <a:p>
            <a:r>
              <a:rPr lang="en-US" sz="4400" dirty="0"/>
              <a:t>Non-compliance of the clery ACT</a:t>
            </a:r>
          </a:p>
        </p:txBody>
      </p:sp>
      <p:sp>
        <p:nvSpPr>
          <p:cNvPr id="3" name="Subtitle 2"/>
          <p:cNvSpPr>
            <a:spLocks noGrp="1"/>
          </p:cNvSpPr>
          <p:nvPr>
            <p:ph type="subTitle" idx="1"/>
          </p:nvPr>
        </p:nvSpPr>
        <p:spPr>
          <a:xfrm>
            <a:off x="914400" y="2133600"/>
            <a:ext cx="7391400" cy="3026898"/>
          </a:xfrm>
        </p:spPr>
        <p:txBody>
          <a:bodyPr>
            <a:noAutofit/>
          </a:bodyPr>
          <a:lstStyle/>
          <a:p>
            <a:r>
              <a:rPr lang="en-US" sz="4400" dirty="0"/>
              <a:t>Department of Education can issue fines up to $67,544.00 per violation of the Clery Act.  </a:t>
            </a:r>
          </a:p>
        </p:txBody>
      </p:sp>
      <p:sp>
        <p:nvSpPr>
          <p:cNvPr id="4" name="Footer Placeholder 2"/>
          <p:cNvSpPr>
            <a:spLocks noGrp="1"/>
          </p:cNvSpPr>
          <p:nvPr>
            <p:ph type="ftr" sz="quarter" idx="11"/>
          </p:nvPr>
        </p:nvSpPr>
        <p:spPr>
          <a:xfrm>
            <a:off x="17206" y="6324600"/>
            <a:ext cx="2895600" cy="365125"/>
          </a:xfrm>
        </p:spPr>
        <p:txBody>
          <a:bodyPr/>
          <a:lstStyle/>
          <a:p>
            <a:r>
              <a:rPr lang="en-US" dirty="0">
                <a:solidFill>
                  <a:schemeClr val="bg1"/>
                </a:solidFill>
              </a:rPr>
              <a:t>Campus Security Authority</a:t>
            </a:r>
          </a:p>
        </p:txBody>
      </p:sp>
    </p:spTree>
    <p:extLst>
      <p:ext uri="{BB962C8B-B14F-4D97-AF65-F5344CB8AC3E}">
        <p14:creationId xmlns:p14="http://schemas.microsoft.com/office/powerpoint/2010/main" val="12272136"/>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229600" cy="609600"/>
          </a:xfrm>
        </p:spPr>
        <p:txBody>
          <a:bodyPr>
            <a:normAutofit/>
          </a:bodyPr>
          <a:lstStyle/>
          <a:p>
            <a:r>
              <a:rPr lang="en-US" sz="3200" dirty="0"/>
              <a:t>Non-compliance of the </a:t>
            </a:r>
            <a:r>
              <a:rPr lang="en-US" sz="3200" dirty="0" err="1"/>
              <a:t>clery</a:t>
            </a:r>
            <a:r>
              <a:rPr lang="en-US" sz="3200" dirty="0"/>
              <a:t> ACT</a:t>
            </a:r>
          </a:p>
        </p:txBody>
      </p:sp>
      <p:sp>
        <p:nvSpPr>
          <p:cNvPr id="3" name="Subtitle 2"/>
          <p:cNvSpPr>
            <a:spLocks noGrp="1"/>
          </p:cNvSpPr>
          <p:nvPr>
            <p:ph type="subTitle" idx="1"/>
          </p:nvPr>
        </p:nvSpPr>
        <p:spPr>
          <a:xfrm>
            <a:off x="152400" y="1143000"/>
            <a:ext cx="8763000" cy="4572000"/>
          </a:xfrm>
        </p:spPr>
        <p:txBody>
          <a:bodyPr>
            <a:normAutofit fontScale="92500"/>
          </a:bodyPr>
          <a:lstStyle/>
          <a:p>
            <a:r>
              <a:rPr lang="en-US" sz="4000" dirty="0"/>
              <a:t>Penn State was recently fined </a:t>
            </a:r>
            <a:r>
              <a:rPr lang="en-US" sz="4000" dirty="0">
                <a:solidFill>
                  <a:srgbClr val="FFFF00"/>
                </a:solidFill>
              </a:rPr>
              <a:t>$2,397,500.00 </a:t>
            </a:r>
          </a:p>
          <a:p>
            <a:r>
              <a:rPr lang="en-US" sz="4000" dirty="0"/>
              <a:t>As a result of the Department of Education audit / program review of their Clery Act and Drug Free Schools and Community Act. </a:t>
            </a:r>
          </a:p>
          <a:p>
            <a:r>
              <a:rPr lang="en-US" sz="4000" dirty="0"/>
              <a:t>This was a result of the Sandusky Case.   </a:t>
            </a:r>
          </a:p>
        </p:txBody>
      </p:sp>
    </p:spTree>
    <p:extLst>
      <p:ext uri="{BB962C8B-B14F-4D97-AF65-F5344CB8AC3E}">
        <p14:creationId xmlns:p14="http://schemas.microsoft.com/office/powerpoint/2010/main" val="3548326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3296" y="320851"/>
            <a:ext cx="7417415" cy="646331"/>
          </a:xfrm>
          <a:prstGeom prst="rect">
            <a:avLst/>
          </a:prstGeom>
          <a:noFill/>
        </p:spPr>
        <p:txBody>
          <a:bodyPr wrap="none" lIns="91440" tIns="45720" rIns="91440" bIns="45720">
            <a:spAutoFit/>
          </a:bodyPr>
          <a:lstStyle/>
          <a:p>
            <a:pPr algn="ctr"/>
            <a:r>
              <a:rPr lang="en-US" sz="36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MICHIGAN STATE UNIVERSTY</a:t>
            </a:r>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737" y="1099038"/>
            <a:ext cx="3967267" cy="5368236"/>
          </a:xfrm>
          <a:prstGeom prst="rect">
            <a:avLst/>
          </a:prstGeom>
        </p:spPr>
      </p:pic>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6644" y="1244181"/>
            <a:ext cx="3314696" cy="4072457"/>
          </a:xfrm>
          <a:prstGeom prst="rect">
            <a:avLst/>
          </a:prstGeom>
        </p:spPr>
      </p:pic>
      <p:pic>
        <p:nvPicPr>
          <p:cNvPr id="8" name="Picture 7"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3400" y="5093100"/>
            <a:ext cx="3371052" cy="1281323"/>
          </a:xfrm>
          <a:prstGeom prst="rect">
            <a:avLst/>
          </a:prstGeom>
        </p:spPr>
      </p:pic>
      <p:sp>
        <p:nvSpPr>
          <p:cNvPr id="9" name="Rectangle 8"/>
          <p:cNvSpPr/>
          <p:nvPr/>
        </p:nvSpPr>
        <p:spPr>
          <a:xfrm rot="2193256">
            <a:off x="473822" y="2495580"/>
            <a:ext cx="7721578" cy="1569660"/>
          </a:xfrm>
          <a:prstGeom prst="rect">
            <a:avLst/>
          </a:prstGeom>
          <a:noFill/>
        </p:spPr>
        <p:txBody>
          <a:bodyPr wrap="square" lIns="91440" tIns="45720" rIns="91440" bIns="45720">
            <a:spAutoFit/>
          </a:bodyPr>
          <a:lstStyle/>
          <a:p>
            <a:pPr algn="ctr"/>
            <a:r>
              <a:rPr lang="en-US" sz="9600" b="1" dirty="0">
                <a:ln w="6600">
                  <a:solidFill>
                    <a:schemeClr val="accent2"/>
                  </a:solidFill>
                  <a:prstDash val="solid"/>
                </a:ln>
                <a:solidFill>
                  <a:srgbClr val="FFFFFF"/>
                </a:solidFill>
                <a:effectLst>
                  <a:outerShdw dist="38100" dir="2700000" algn="tl" rotWithShape="0">
                    <a:schemeClr val="accent2"/>
                  </a:outerShdw>
                </a:effectLst>
              </a:rPr>
              <a:t>$4,500,000.00</a:t>
            </a:r>
            <a:endParaRPr lang="en-US" sz="96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361357256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36954"/>
            <a:ext cx="8299939" cy="954107"/>
          </a:xfrm>
          <a:prstGeom prst="rect">
            <a:avLst/>
          </a:prstGeom>
        </p:spPr>
        <p:txBody>
          <a:bodyPr wrap="square">
            <a:spAutoFit/>
          </a:bodyPr>
          <a:lstStyle/>
          <a:p>
            <a:pPr algn="ctr"/>
            <a:r>
              <a:rPr lang="en-US" sz="2800" cap="all" dirty="0">
                <a:solidFill>
                  <a:srgbClr val="874312"/>
                </a:solidFill>
                <a:latin typeface="proxima-nova-n2"/>
              </a:rPr>
              <a:t>MSU makes $500 million settlement payment to survivor fund</a:t>
            </a:r>
            <a:endParaRPr lang="en-US" sz="2800"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98527" y="3094111"/>
            <a:ext cx="1606473" cy="1554089"/>
          </a:xfrm>
          <a:prstGeom prst="rect">
            <a:avLst/>
          </a:prstGeom>
        </p:spPr>
      </p:pic>
      <p:sp>
        <p:nvSpPr>
          <p:cNvPr id="2" name="Rectangle 1"/>
          <p:cNvSpPr/>
          <p:nvPr/>
        </p:nvSpPr>
        <p:spPr>
          <a:xfrm>
            <a:off x="100494" y="4891192"/>
            <a:ext cx="2319060" cy="698249"/>
          </a:xfrm>
          <a:prstGeom prst="rect">
            <a:avLst/>
          </a:prstGeom>
        </p:spPr>
        <p:txBody>
          <a:bodyPr wrap="square">
            <a:spAutoFit/>
          </a:bodyPr>
          <a:lstStyle/>
          <a:p>
            <a:r>
              <a:rPr lang="en-US" sz="900" dirty="0">
                <a:latin typeface="Times New Roman" panose="02020603050405020304" pitchFamily="18" charset="0"/>
                <a:cs typeface="Times New Roman" panose="02020603050405020304" pitchFamily="18" charset="0"/>
              </a:rPr>
              <a:t>Larry Nassar:  Former USA Gymnastics national team doctor and physician at Michigan State University</a:t>
            </a:r>
            <a:r>
              <a:rPr lang="en-US" sz="600" dirty="0">
                <a:latin typeface="Times New Roman" panose="02020603050405020304" pitchFamily="18" charset="0"/>
                <a:cs typeface="Times New Roman" panose="02020603050405020304" pitchFamily="18" charset="0"/>
              </a:rPr>
              <a:t>.</a:t>
            </a:r>
          </a:p>
          <a:p>
            <a:r>
              <a:rPr lang="en-US" sz="600"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40 to 175 years in prison</a:t>
            </a:r>
            <a:endParaRPr lang="en-US" sz="600" dirty="0">
              <a:latin typeface="Times New Roman" panose="02020603050405020304" pitchFamily="18" charset="0"/>
              <a:cs typeface="Times New Roman" panose="02020603050405020304" pitchFamily="18" charset="0"/>
            </a:endParaRP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7270260" y="4001162"/>
            <a:ext cx="1463410" cy="1555429"/>
          </a:xfrm>
          <a:prstGeom prst="rect">
            <a:avLst/>
          </a:prstGeom>
        </p:spPr>
      </p:pic>
      <p:sp>
        <p:nvSpPr>
          <p:cNvPr id="6" name="Rectangle 5"/>
          <p:cNvSpPr/>
          <p:nvPr/>
        </p:nvSpPr>
        <p:spPr>
          <a:xfrm>
            <a:off x="6998072" y="3305024"/>
            <a:ext cx="2078314" cy="685059"/>
          </a:xfrm>
          <a:prstGeom prst="rect">
            <a:avLst/>
          </a:prstGeom>
        </p:spPr>
        <p:txBody>
          <a:bodyPr wrap="square">
            <a:spAutoFit/>
          </a:bodyPr>
          <a:lstStyle/>
          <a:p>
            <a:pPr>
              <a:lnSpc>
                <a:spcPct val="107000"/>
              </a:lnSpc>
              <a:spcAft>
                <a:spcPts val="800"/>
              </a:spcAft>
            </a:pPr>
            <a:r>
              <a:rPr lang="en-US" sz="900" dirty="0">
                <a:latin typeface="Times New Roman" panose="02020603050405020304" pitchFamily="18" charset="0"/>
                <a:ea typeface="Calibri" panose="020F0502020204030204" pitchFamily="34" charset="0"/>
                <a:cs typeface="Times New Roman" panose="02020603050405020304" pitchFamily="18" charset="0"/>
              </a:rPr>
              <a:t>Former MSU dean </a:t>
            </a:r>
            <a:r>
              <a:rPr lang="en-US" sz="900" dirty="0">
                <a:latin typeface="Times New Roman" panose="02020603050405020304" pitchFamily="18" charset="0"/>
                <a:cs typeface="Times New Roman" panose="02020603050405020304" pitchFamily="18" charset="0"/>
              </a:rPr>
              <a:t>College of Osteopathic Medicine </a:t>
            </a:r>
            <a:r>
              <a:rPr lang="en-US" sz="900" dirty="0">
                <a:latin typeface="Times New Roman" panose="02020603050405020304" pitchFamily="18" charset="0"/>
                <a:ea typeface="Calibri" panose="020F0502020204030204" pitchFamily="34" charset="0"/>
                <a:cs typeface="Times New Roman" panose="02020603050405020304" pitchFamily="18" charset="0"/>
              </a:rPr>
              <a:t>William </a:t>
            </a:r>
            <a:r>
              <a:rPr lang="en-US" sz="900" dirty="0" err="1">
                <a:latin typeface="Times New Roman" panose="02020603050405020304" pitchFamily="18" charset="0"/>
                <a:ea typeface="Calibri" panose="020F0502020204030204" pitchFamily="34" charset="0"/>
                <a:cs typeface="Times New Roman" panose="02020603050405020304" pitchFamily="18" charset="0"/>
              </a:rPr>
              <a:t>Strampel</a:t>
            </a:r>
            <a:r>
              <a:rPr lang="en-US" sz="900" dirty="0">
                <a:latin typeface="Times New Roman" panose="02020603050405020304" pitchFamily="18" charset="0"/>
                <a:ea typeface="Calibri" panose="020F0502020204030204" pitchFamily="34" charset="0"/>
                <a:cs typeface="Times New Roman" panose="02020603050405020304" pitchFamily="18" charset="0"/>
              </a:rPr>
              <a:t> sentenced to one year in jail </a:t>
            </a:r>
            <a:r>
              <a:rPr lang="en-US" sz="900" dirty="0">
                <a:latin typeface="Times New Roman" panose="02020603050405020304" pitchFamily="18" charset="0"/>
                <a:cs typeface="Times New Roman" panose="02020603050405020304" pitchFamily="18" charset="0"/>
              </a:rPr>
              <a:t>stemming from the Nassar investigation</a:t>
            </a:r>
            <a:endParaRPr lang="en-US" sz="9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531471" y="2128164"/>
            <a:ext cx="8149468" cy="584775"/>
          </a:xfrm>
          <a:prstGeom prst="rect">
            <a:avLst/>
          </a:prstGeom>
        </p:spPr>
        <p:txBody>
          <a:bodyPr wrap="square">
            <a:spAutoFit/>
          </a:bodyPr>
          <a:lstStyle/>
          <a:p>
            <a:r>
              <a:rPr lang="en-US" sz="1600" dirty="0">
                <a:latin typeface="Benton Sans"/>
              </a:rPr>
              <a:t>For almost 20 years, patients of Larry Nassar raised questions about whether his medical treatments were necessary and appropriate -- or a brazen form of sexual abuse.</a:t>
            </a:r>
            <a:endParaRPr lang="en-US" sz="1600" dirty="0"/>
          </a:p>
        </p:txBody>
      </p:sp>
      <p:sp>
        <p:nvSpPr>
          <p:cNvPr id="8" name="Rectangle 7"/>
          <p:cNvSpPr/>
          <p:nvPr/>
        </p:nvSpPr>
        <p:spPr>
          <a:xfrm>
            <a:off x="298526" y="5898407"/>
            <a:ext cx="5035473" cy="646331"/>
          </a:xfrm>
          <a:prstGeom prst="rect">
            <a:avLst/>
          </a:prstGeom>
        </p:spPr>
        <p:txBody>
          <a:bodyPr wrap="square">
            <a:spAutoFit/>
          </a:bodyPr>
          <a:lstStyle/>
          <a:p>
            <a:r>
              <a:rPr lang="en-US" sz="1200" dirty="0">
                <a:solidFill>
                  <a:schemeClr val="bg1"/>
                </a:solidFill>
                <a:latin typeface="Benton Sans"/>
              </a:rPr>
              <a:t>MSU President Lou Ann K. Simon and Athletic Director Mark Hollis resigned in January amid allegations the university has mishandled allegations of sexual assaults. </a:t>
            </a:r>
            <a:endParaRPr lang="en-US" sz="1200" dirty="0">
              <a:solidFill>
                <a:schemeClr val="bg1"/>
              </a:solidFill>
            </a:endParaRPr>
          </a:p>
        </p:txBody>
      </p:sp>
      <p:pic>
        <p:nvPicPr>
          <p:cNvPr id="9" name="Picture 8"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0977" y="3159809"/>
            <a:ext cx="1664036" cy="1283684"/>
          </a:xfrm>
          <a:prstGeom prst="rect">
            <a:avLst/>
          </a:prstGeom>
        </p:spPr>
      </p:pic>
      <p:sp>
        <p:nvSpPr>
          <p:cNvPr id="10" name="Rectangle 9"/>
          <p:cNvSpPr/>
          <p:nvPr/>
        </p:nvSpPr>
        <p:spPr>
          <a:xfrm>
            <a:off x="2419554" y="4582226"/>
            <a:ext cx="2233247" cy="646331"/>
          </a:xfrm>
          <a:prstGeom prst="rect">
            <a:avLst/>
          </a:prstGeom>
        </p:spPr>
        <p:txBody>
          <a:bodyPr wrap="square">
            <a:spAutoFit/>
          </a:bodyPr>
          <a:lstStyle/>
          <a:p>
            <a:r>
              <a:rPr lang="en-US" sz="900" dirty="0">
                <a:latin typeface="arial" panose="020B0604020202020204" pitchFamily="34" charset="0"/>
              </a:rPr>
              <a:t>Simon is charged with felony and misdemeanor counts of lying to police. She could face up to four years in prison if convicted on the felony charges.</a:t>
            </a:r>
            <a:endParaRPr lang="en-US" sz="900" dirty="0"/>
          </a:p>
        </p:txBody>
      </p:sp>
      <p:pic>
        <p:nvPicPr>
          <p:cNvPr id="11" name="Picture 10"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1169" y="3602679"/>
            <a:ext cx="1268931" cy="1521188"/>
          </a:xfrm>
          <a:prstGeom prst="rect">
            <a:avLst/>
          </a:prstGeom>
        </p:spPr>
      </p:pic>
      <p:sp>
        <p:nvSpPr>
          <p:cNvPr id="12" name="Rectangle 11"/>
          <p:cNvSpPr/>
          <p:nvPr/>
        </p:nvSpPr>
        <p:spPr>
          <a:xfrm>
            <a:off x="4963294" y="5143745"/>
            <a:ext cx="1837518" cy="584775"/>
          </a:xfrm>
          <a:prstGeom prst="rect">
            <a:avLst/>
          </a:prstGeom>
        </p:spPr>
        <p:txBody>
          <a:bodyPr wrap="square">
            <a:spAutoFit/>
          </a:bodyPr>
          <a:lstStyle/>
          <a:p>
            <a:r>
              <a:rPr lang="en-US" sz="800" dirty="0">
                <a:latin typeface="arial" panose="020B0604020202020204" pitchFamily="34" charset="0"/>
              </a:rPr>
              <a:t>Michigan State athletic director Mark Hollis has stepped down Friday in the wake of the Larry Nassar scandal</a:t>
            </a:r>
            <a:endParaRPr lang="en-US" sz="800" dirty="0"/>
          </a:p>
        </p:txBody>
      </p:sp>
      <p:sp>
        <p:nvSpPr>
          <p:cNvPr id="13" name="Rectangle 12"/>
          <p:cNvSpPr/>
          <p:nvPr/>
        </p:nvSpPr>
        <p:spPr>
          <a:xfrm>
            <a:off x="-60987" y="1091061"/>
            <a:ext cx="9143999" cy="92333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1400" b="1" dirty="0">
                <a:ln/>
                <a:solidFill>
                  <a:schemeClr val="accent1">
                    <a:lumMod val="60000"/>
                    <a:lumOff val="40000"/>
                  </a:schemeClr>
                </a:solidFill>
              </a:rPr>
              <a:t>MORE THAN  </a:t>
            </a:r>
            <a:r>
              <a:rPr lang="en-US" sz="5400" b="1" cap="none" spc="0" dirty="0">
                <a:ln/>
                <a:solidFill>
                  <a:schemeClr val="accent1">
                    <a:lumMod val="60000"/>
                    <a:lumOff val="40000"/>
                  </a:schemeClr>
                </a:solidFill>
                <a:effectLst/>
              </a:rPr>
              <a:t>265</a:t>
            </a:r>
            <a:r>
              <a:rPr lang="en-US" sz="1600" b="1" cap="none" spc="0" dirty="0">
                <a:ln/>
                <a:solidFill>
                  <a:schemeClr val="accent1">
                    <a:lumMod val="60000"/>
                    <a:lumOff val="40000"/>
                  </a:schemeClr>
                </a:solidFill>
                <a:effectLst/>
              </a:rPr>
              <a:t> </a:t>
            </a:r>
            <a:r>
              <a:rPr lang="en-US" sz="4800" b="1" cap="none" spc="0" dirty="0">
                <a:ln/>
                <a:solidFill>
                  <a:schemeClr val="accent1">
                    <a:lumMod val="60000"/>
                    <a:lumOff val="40000"/>
                  </a:schemeClr>
                </a:solidFill>
                <a:effectLst/>
              </a:rPr>
              <a:t>POSSIBLE VICTIMS</a:t>
            </a:r>
          </a:p>
        </p:txBody>
      </p:sp>
    </p:spTree>
    <p:extLst>
      <p:ext uri="{BB962C8B-B14F-4D97-AF65-F5344CB8AC3E}">
        <p14:creationId xmlns:p14="http://schemas.microsoft.com/office/powerpoint/2010/main" val="35352613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80000">
              <a:schemeClr val="bg1"/>
            </a:gs>
            <a:gs pos="85000">
              <a:srgbClr val="8F0040"/>
            </a:gs>
            <a:gs pos="85000">
              <a:srgbClr val="F27300"/>
            </a:gs>
            <a:gs pos="89000">
              <a:srgbClr val="FFBF00"/>
            </a:gs>
          </a:gsLst>
          <a:lin ang="135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8229600" cy="1828800"/>
          </a:xfrm>
        </p:spPr>
        <p:txBody>
          <a:bodyPr/>
          <a:lstStyle/>
          <a:p>
            <a:r>
              <a:rPr lang="en-US" dirty="0"/>
              <a:t>Campus Security Authorities</a:t>
            </a:r>
          </a:p>
        </p:txBody>
      </p:sp>
      <p:sp>
        <p:nvSpPr>
          <p:cNvPr id="3" name="Subtitle 2"/>
          <p:cNvSpPr>
            <a:spLocks noGrp="1"/>
          </p:cNvSpPr>
          <p:nvPr>
            <p:ph type="subTitle" idx="1"/>
          </p:nvPr>
        </p:nvSpPr>
        <p:spPr>
          <a:xfrm>
            <a:off x="1371600" y="3124200"/>
            <a:ext cx="6400800" cy="1752600"/>
          </a:xfrm>
        </p:spPr>
        <p:txBody>
          <a:bodyPr>
            <a:noAutofit/>
          </a:bodyPr>
          <a:lstStyle/>
          <a:p>
            <a:r>
              <a:rPr lang="en-US" sz="13800" dirty="0">
                <a:effectLst>
                  <a:outerShdw blurRad="38100" dist="38100" dir="2700000" algn="tl">
                    <a:srgbClr val="000000">
                      <a:alpha val="43137"/>
                    </a:srgbClr>
                  </a:outerShdw>
                </a:effectLst>
              </a:rPr>
              <a:t>CSA</a:t>
            </a:r>
            <a:r>
              <a:rPr lang="en-US" sz="11500" dirty="0">
                <a:effectLst>
                  <a:outerShdw blurRad="38100" dist="38100" dir="2700000" algn="tl">
                    <a:srgbClr val="000000">
                      <a:alpha val="43137"/>
                    </a:srgbClr>
                  </a:outerShdw>
                </a:effectLst>
              </a:rPr>
              <a:t>s</a:t>
            </a:r>
          </a:p>
        </p:txBody>
      </p:sp>
      <p:sp>
        <p:nvSpPr>
          <p:cNvPr id="4" name="TextBox 3"/>
          <p:cNvSpPr txBox="1"/>
          <p:nvPr/>
        </p:nvSpPr>
        <p:spPr>
          <a:xfrm>
            <a:off x="76200" y="5945124"/>
            <a:ext cx="2514600" cy="461665"/>
          </a:xfrm>
          <a:prstGeom prst="rect">
            <a:avLst/>
          </a:prstGeom>
          <a:noFill/>
        </p:spPr>
        <p:txBody>
          <a:bodyPr wrap="square" rtlCol="0">
            <a:spAutoFit/>
          </a:bodyPr>
          <a:lstStyle/>
          <a:p>
            <a:r>
              <a:rPr lang="en-US" sz="2400" dirty="0">
                <a:solidFill>
                  <a:schemeClr val="bg1"/>
                </a:solidFill>
              </a:rPr>
              <a:t>Bill McGowan</a:t>
            </a:r>
          </a:p>
        </p:txBody>
      </p:sp>
    </p:spTree>
    <p:extLst>
      <p:ext uri="{BB962C8B-B14F-4D97-AF65-F5344CB8AC3E}">
        <p14:creationId xmlns:p14="http://schemas.microsoft.com/office/powerpoint/2010/main" val="9453926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03E86B-4558-491D-8974-783B26D6A0D6}"/>
              </a:ext>
            </a:extLst>
          </p:cNvPr>
          <p:cNvPicPr>
            <a:picLocks noChangeAspect="1"/>
          </p:cNvPicPr>
          <p:nvPr/>
        </p:nvPicPr>
        <p:blipFill>
          <a:blip r:embed="rId2"/>
          <a:stretch>
            <a:fillRect/>
          </a:stretch>
        </p:blipFill>
        <p:spPr>
          <a:xfrm>
            <a:off x="345013" y="381000"/>
            <a:ext cx="8453974" cy="6096000"/>
          </a:xfrm>
          <a:prstGeom prst="rect">
            <a:avLst/>
          </a:prstGeom>
        </p:spPr>
      </p:pic>
      <p:sp>
        <p:nvSpPr>
          <p:cNvPr id="4" name="Rectangle 3">
            <a:extLst>
              <a:ext uri="{FF2B5EF4-FFF2-40B4-BE49-F238E27FC236}">
                <a16:creationId xmlns:a16="http://schemas.microsoft.com/office/drawing/2014/main" id="{9CC9054A-7887-4350-9211-5D0D12172FB1}"/>
              </a:ext>
            </a:extLst>
          </p:cNvPr>
          <p:cNvSpPr/>
          <p:nvPr/>
        </p:nvSpPr>
        <p:spPr>
          <a:xfrm>
            <a:off x="681319" y="398745"/>
            <a:ext cx="7781361" cy="6186309"/>
          </a:xfrm>
          <a:prstGeom prst="rect">
            <a:avLst/>
          </a:prstGeom>
        </p:spPr>
        <p:txBody>
          <a:bodyPr wrap="square">
            <a:spAutoFit/>
          </a:bodyPr>
          <a:lstStyle/>
          <a:p>
            <a:pPr algn="ctr"/>
            <a:r>
              <a:rPr lang="en-US" sz="6600" b="1" dirty="0">
                <a:solidFill>
                  <a:srgbClr val="FFFF00"/>
                </a:solidFill>
                <a:latin typeface="Times New Roman" panose="02020603050405020304" pitchFamily="18" charset="0"/>
                <a:cs typeface="Times New Roman" panose="02020603050405020304" pitchFamily="18" charset="0"/>
              </a:rPr>
              <a:t>UNC ENTERS INTO $1.5 MILLION SETTLEMENT OVER CLERY ACT VIOLATIONS </a:t>
            </a:r>
            <a:endParaRPr lang="en-US" sz="66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750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153987"/>
            <a:ext cx="8229600" cy="1143000"/>
          </a:xfrm>
        </p:spPr>
        <p:txBody>
          <a:bodyPr>
            <a:normAutofit fontScale="90000"/>
          </a:bodyPr>
          <a:lstStyle/>
          <a:p>
            <a:pPr algn="ctr"/>
            <a:r>
              <a:rPr lang="en-US" dirty="0">
                <a:solidFill>
                  <a:schemeClr val="tx1"/>
                </a:solidFill>
                <a:latin typeface="Times New Roman" panose="02020603050405020304" pitchFamily="18" charset="0"/>
                <a:cs typeface="Times New Roman" panose="02020603050405020304" pitchFamily="18" charset="0"/>
              </a:rPr>
              <a:t>Department of Education Program Review Fines </a:t>
            </a:r>
          </a:p>
        </p:txBody>
      </p:sp>
      <p:sp>
        <p:nvSpPr>
          <p:cNvPr id="8" name="Content Placeholder 7"/>
          <p:cNvSpPr>
            <a:spLocks noGrp="1"/>
          </p:cNvSpPr>
          <p:nvPr>
            <p:ph sz="quarter" idx="4294967295"/>
          </p:nvPr>
        </p:nvSpPr>
        <p:spPr>
          <a:xfrm>
            <a:off x="4648200" y="1403073"/>
            <a:ext cx="4189412" cy="4344988"/>
          </a:xfrm>
        </p:spPr>
        <p:txBody>
          <a:bodyPr>
            <a:normAutofit/>
          </a:bodyPr>
          <a:lstStyle/>
          <a:p>
            <a:pPr marL="96012" lvl="1" indent="0">
              <a:buClr>
                <a:schemeClr val="tx1"/>
              </a:buClr>
              <a:buNone/>
            </a:pPr>
            <a:r>
              <a:rPr lang="en-US" sz="1400" dirty="0">
                <a:latin typeface="Times New Roman" panose="02020603050405020304" pitchFamily="18" charset="0"/>
                <a:cs typeface="Times New Roman" panose="02020603050405020304" pitchFamily="18" charset="0"/>
              </a:rPr>
              <a:t>2017 – University of St. Thomas:  $172,000.00</a:t>
            </a:r>
          </a:p>
          <a:p>
            <a:pPr marL="96012" lvl="1" indent="0">
              <a:buClr>
                <a:schemeClr val="tx1"/>
              </a:buClr>
              <a:buNone/>
            </a:pPr>
            <a:r>
              <a:rPr lang="en-US" sz="1400" dirty="0">
                <a:latin typeface="Times New Roman" panose="02020603050405020304" pitchFamily="18" charset="0"/>
                <a:cs typeface="Times New Roman" panose="02020603050405020304" pitchFamily="18" charset="0"/>
              </a:rPr>
              <a:t>2017 – Indian Hills Comm. College: $65,000.00</a:t>
            </a:r>
          </a:p>
          <a:p>
            <a:pPr marL="96012" lvl="1" indent="0">
              <a:buClr>
                <a:schemeClr val="tx1"/>
              </a:buClr>
              <a:buNone/>
            </a:pPr>
            <a:r>
              <a:rPr lang="en-US" sz="1400" dirty="0">
                <a:latin typeface="Times New Roman" panose="02020603050405020304" pitchFamily="18" charset="0"/>
                <a:cs typeface="Times New Roman" panose="02020603050405020304" pitchFamily="18" charset="0"/>
              </a:rPr>
              <a:t>2017 – University of Scranton: $70,000.00</a:t>
            </a:r>
          </a:p>
          <a:p>
            <a:pPr marL="96012" lvl="1" indent="0">
              <a:buClr>
                <a:schemeClr val="tx1"/>
              </a:buClr>
              <a:buNone/>
            </a:pPr>
            <a:r>
              <a:rPr lang="en-US" sz="1400" dirty="0">
                <a:latin typeface="Times New Roman" panose="02020603050405020304" pitchFamily="18" charset="0"/>
                <a:cs typeface="Times New Roman" panose="02020603050405020304" pitchFamily="18" charset="0"/>
              </a:rPr>
              <a:t>2017 – Virginia State University: $35,000.00</a:t>
            </a:r>
          </a:p>
          <a:p>
            <a:pPr marL="96012" lvl="1" indent="0">
              <a:buClr>
                <a:schemeClr val="tx1"/>
              </a:buClr>
              <a:buNone/>
            </a:pPr>
            <a:r>
              <a:rPr lang="en-US" sz="1400" dirty="0">
                <a:latin typeface="Times New Roman" panose="02020603050405020304" pitchFamily="18" charset="0"/>
                <a:cs typeface="Times New Roman" panose="02020603050405020304" pitchFamily="18" charset="0"/>
              </a:rPr>
              <a:t>2018 – Green River College: $574,500.00</a:t>
            </a:r>
          </a:p>
          <a:p>
            <a:pPr marL="96012" lvl="1" indent="0">
              <a:buClr>
                <a:schemeClr val="tx1"/>
              </a:buClr>
              <a:buNone/>
            </a:pPr>
            <a:r>
              <a:rPr lang="en-US" sz="1400" dirty="0">
                <a:latin typeface="Times New Roman" panose="02020603050405020304" pitchFamily="18" charset="0"/>
                <a:cs typeface="Times New Roman" panose="02020603050405020304" pitchFamily="18" charset="0"/>
              </a:rPr>
              <a:t>2018 – Concordia University : $68,000.00</a:t>
            </a:r>
          </a:p>
          <a:p>
            <a:pPr marL="96012" lvl="1" indent="0">
              <a:buClr>
                <a:schemeClr val="tx1"/>
              </a:buClr>
              <a:buNone/>
            </a:pPr>
            <a:r>
              <a:rPr lang="en-US" sz="1400" dirty="0">
                <a:latin typeface="Times New Roman" panose="02020603050405020304" pitchFamily="18" charset="0"/>
                <a:cs typeface="Times New Roman" panose="02020603050405020304" pitchFamily="18" charset="0"/>
              </a:rPr>
              <a:t>2019 – Michigan State University: </a:t>
            </a:r>
            <a:r>
              <a:rPr lang="en-US" sz="2000" b="1" dirty="0">
                <a:latin typeface="Times New Roman" panose="02020603050405020304" pitchFamily="18" charset="0"/>
                <a:cs typeface="Times New Roman" panose="02020603050405020304" pitchFamily="18" charset="0"/>
              </a:rPr>
              <a:t> 	</a:t>
            </a:r>
            <a:r>
              <a:rPr lang="en-US" b="1" dirty="0">
                <a:solidFill>
                  <a:srgbClr val="FFFF00"/>
                </a:solidFill>
                <a:latin typeface="Times New Roman" panose="02020603050405020304" pitchFamily="18" charset="0"/>
                <a:cs typeface="Times New Roman" panose="02020603050405020304" pitchFamily="18" charset="0"/>
              </a:rPr>
              <a:t>$4,500,000.00</a:t>
            </a:r>
          </a:p>
          <a:p>
            <a:pPr marL="96012" lvl="1" indent="0">
              <a:buClr>
                <a:schemeClr val="tx1"/>
              </a:buClr>
              <a:buNone/>
            </a:pPr>
            <a:endParaRPr lang="en-US" sz="1600" dirty="0">
              <a:latin typeface="Times New Roman" panose="02020603050405020304" pitchFamily="18" charset="0"/>
              <a:cs typeface="Times New Roman" panose="02020603050405020304" pitchFamily="18" charset="0"/>
            </a:endParaRPr>
          </a:p>
          <a:p>
            <a:pPr marL="96012" lvl="1" indent="0">
              <a:buNone/>
            </a:pPr>
            <a:r>
              <a:rPr lang="en-US" sz="1600" dirty="0">
                <a:latin typeface="Times New Roman" panose="02020603050405020304" pitchFamily="18" charset="0"/>
                <a:cs typeface="Times New Roman" panose="02020603050405020304" pitchFamily="18" charset="0"/>
              </a:rPr>
              <a:t>2020 – UNC Chapel Hill: $</a:t>
            </a:r>
            <a:r>
              <a:rPr lang="en-US" sz="1600" dirty="0">
                <a:solidFill>
                  <a:srgbClr val="FFFF00"/>
                </a:solidFill>
                <a:latin typeface="Times New Roman" panose="02020603050405020304" pitchFamily="18" charset="0"/>
                <a:cs typeface="Times New Roman" panose="02020603050405020304" pitchFamily="18" charset="0"/>
              </a:rPr>
              <a:t>1,500,000.00</a:t>
            </a:r>
          </a:p>
          <a:p>
            <a:pPr marL="96012" lvl="1" indent="0">
              <a:buNone/>
            </a:pPr>
            <a:r>
              <a:rPr lang="en-US" sz="1600" dirty="0">
                <a:latin typeface="Times New Roman" panose="02020603050405020304" pitchFamily="18" charset="0"/>
                <a:cs typeface="Times New Roman" panose="02020603050405020304" pitchFamily="18" charset="0"/>
              </a:rPr>
              <a:t>2020  – UNC Berkeley: </a:t>
            </a:r>
            <a:r>
              <a:rPr lang="en-US" sz="1600" dirty="0">
                <a:solidFill>
                  <a:srgbClr val="FFFF00"/>
                </a:solidFill>
                <a:latin typeface="Times New Roman" panose="02020603050405020304" pitchFamily="18" charset="0"/>
                <a:cs typeface="Times New Roman" panose="02020603050405020304" pitchFamily="18" charset="0"/>
              </a:rPr>
              <a:t>$2,350,000.00</a:t>
            </a:r>
          </a:p>
          <a:p>
            <a:pPr marL="96012" lvl="1" indent="0">
              <a:buNone/>
            </a:pPr>
            <a:r>
              <a:rPr lang="en-US" sz="1600" dirty="0">
                <a:latin typeface="Times New Roman" panose="02020603050405020304" pitchFamily="18" charset="0"/>
                <a:cs typeface="Times New Roman" panose="02020603050405020304" pitchFamily="18" charset="0"/>
              </a:rPr>
              <a:t>2020 –  Baylor University: $461,000.00</a:t>
            </a:r>
          </a:p>
          <a:p>
            <a:pPr marL="96012" lvl="1" indent="0">
              <a:buNone/>
            </a:pPr>
            <a:r>
              <a:rPr lang="en-US" sz="1600" dirty="0">
                <a:latin typeface="Times New Roman" panose="02020603050405020304" pitchFamily="18" charset="0"/>
                <a:cs typeface="Times New Roman" panose="02020603050405020304" pitchFamily="18" charset="0"/>
              </a:rPr>
              <a:t>2020 – Auburn University: Pending</a:t>
            </a:r>
          </a:p>
          <a:p>
            <a:pPr marL="96012" lvl="1" indent="0">
              <a:buClr>
                <a:schemeClr val="tx1"/>
              </a:buClr>
              <a:buNone/>
            </a:pPr>
            <a:endParaRPr lang="en-US" sz="1600" dirty="0">
              <a:latin typeface="Times New Roman" panose="02020603050405020304" pitchFamily="18" charset="0"/>
              <a:cs typeface="Times New Roman" panose="02020603050405020304" pitchFamily="18" charset="0"/>
            </a:endParaRPr>
          </a:p>
          <a:p>
            <a:pPr marL="96012" lvl="1" indent="0">
              <a:buClr>
                <a:schemeClr val="tx1"/>
              </a:buClr>
              <a:buNone/>
            </a:pPr>
            <a:endParaRPr lang="en-US" dirty="0">
              <a:latin typeface="Times New Roman" panose="02020603050405020304" pitchFamily="18" charset="0"/>
              <a:cs typeface="Times New Roman" panose="02020603050405020304" pitchFamily="18" charset="0"/>
            </a:endParaRPr>
          </a:p>
          <a:p>
            <a:pPr marL="96012" lvl="1" indent="0">
              <a:buClr>
                <a:schemeClr val="tx1"/>
              </a:buClr>
              <a:buNone/>
            </a:pPr>
            <a:endParaRPr lang="en-US" dirty="0">
              <a:latin typeface="Times New Roman" panose="02020603050405020304" pitchFamily="18" charset="0"/>
              <a:cs typeface="Times New Roman" panose="02020603050405020304" pitchFamily="18" charset="0"/>
            </a:endParaRPr>
          </a:p>
          <a:p>
            <a:endParaRPr lang="en-US" dirty="0"/>
          </a:p>
        </p:txBody>
      </p:sp>
      <p:sp>
        <p:nvSpPr>
          <p:cNvPr id="10" name="Content Placeholder 2"/>
          <p:cNvSpPr>
            <a:spLocks noGrp="1"/>
          </p:cNvSpPr>
          <p:nvPr>
            <p:ph sz="half" idx="4294967295"/>
          </p:nvPr>
        </p:nvSpPr>
        <p:spPr>
          <a:xfrm>
            <a:off x="152400" y="1296986"/>
            <a:ext cx="4189412" cy="4570413"/>
          </a:xfrm>
        </p:spPr>
        <p:txBody>
          <a:bodyPr numCol="1">
            <a:noAutofit/>
          </a:bodyPr>
          <a:lstStyle/>
          <a:p>
            <a:pPr marL="96012" lvl="1" indent="0">
              <a:buClr>
                <a:schemeClr val="tx1"/>
              </a:buClr>
              <a:buNone/>
            </a:pPr>
            <a:r>
              <a:rPr lang="en-US" sz="1400" dirty="0">
                <a:latin typeface="Times New Roman" panose="02020603050405020304" pitchFamily="18" charset="0"/>
                <a:cs typeface="Times New Roman" panose="02020603050405020304" pitchFamily="18" charset="0"/>
              </a:rPr>
              <a:t>2008 – East Michigan University: $357,500.00</a:t>
            </a:r>
          </a:p>
          <a:p>
            <a:pPr marL="96012" lvl="1" indent="0">
              <a:buClr>
                <a:schemeClr val="tx1"/>
              </a:buClr>
              <a:buNone/>
            </a:pPr>
            <a:r>
              <a:rPr lang="en-US" sz="1400" dirty="0">
                <a:latin typeface="Times New Roman" panose="02020603050405020304" pitchFamily="18" charset="0"/>
                <a:cs typeface="Times New Roman" panose="02020603050405020304" pitchFamily="18" charset="0"/>
              </a:rPr>
              <a:t>2010 – Liberty University: $165,000.00</a:t>
            </a:r>
          </a:p>
          <a:p>
            <a:pPr marL="96012" lvl="1" indent="0">
              <a:buClr>
                <a:schemeClr val="tx1"/>
              </a:buClr>
              <a:buNone/>
            </a:pPr>
            <a:r>
              <a:rPr lang="en-US" sz="1400" dirty="0">
                <a:latin typeface="Times New Roman" panose="02020603050405020304" pitchFamily="18" charset="0"/>
                <a:cs typeface="Times New Roman" panose="02020603050405020304" pitchFamily="18" charset="0"/>
              </a:rPr>
              <a:t>2010 – Virginia Tech: $55,000.00</a:t>
            </a:r>
          </a:p>
          <a:p>
            <a:pPr marL="96012" lvl="1" indent="0">
              <a:buClr>
                <a:schemeClr val="tx1"/>
              </a:buClr>
              <a:buNone/>
            </a:pPr>
            <a:r>
              <a:rPr lang="en-US" sz="1400" dirty="0">
                <a:latin typeface="Times New Roman" panose="02020603050405020304" pitchFamily="18" charset="0"/>
                <a:cs typeface="Times New Roman" panose="02020603050405020304" pitchFamily="18" charset="0"/>
              </a:rPr>
              <a:t>2011 – Yale University: $155,000.00</a:t>
            </a:r>
          </a:p>
          <a:p>
            <a:pPr marL="96012" lvl="1" indent="0">
              <a:buClr>
                <a:schemeClr val="tx1"/>
              </a:buClr>
              <a:buNone/>
            </a:pPr>
            <a:r>
              <a:rPr lang="en-US" sz="1400" dirty="0">
                <a:latin typeface="Times New Roman" panose="02020603050405020304" pitchFamily="18" charset="0"/>
                <a:cs typeface="Times New Roman" panose="02020603050405020304" pitchFamily="18" charset="0"/>
              </a:rPr>
              <a:t>2011 – University of Vermont: $65,000.00</a:t>
            </a:r>
          </a:p>
          <a:p>
            <a:pPr marL="96012" lvl="1" indent="0">
              <a:buClr>
                <a:schemeClr val="tx1"/>
              </a:buClr>
              <a:buNone/>
            </a:pPr>
            <a:r>
              <a:rPr lang="en-US" sz="1400" dirty="0">
                <a:latin typeface="Times New Roman" panose="02020603050405020304" pitchFamily="18" charset="0"/>
                <a:cs typeface="Times New Roman" panose="02020603050405020304" pitchFamily="18" charset="0"/>
              </a:rPr>
              <a:t>2012 – Joliet Junior College: $55,000.00</a:t>
            </a:r>
          </a:p>
          <a:p>
            <a:pPr marL="96012" lvl="1" indent="0">
              <a:buClr>
                <a:schemeClr val="tx1"/>
              </a:buClr>
              <a:buNone/>
            </a:pPr>
            <a:r>
              <a:rPr lang="en-US" sz="1400" dirty="0">
                <a:latin typeface="Times New Roman" panose="02020603050405020304" pitchFamily="18" charset="0"/>
                <a:cs typeface="Times New Roman" panose="02020603050405020304" pitchFamily="18" charset="0"/>
              </a:rPr>
              <a:t>2012 – Dominican College of Blauvelt: $262,500.00</a:t>
            </a:r>
          </a:p>
          <a:p>
            <a:pPr marL="96012" lvl="1" indent="0">
              <a:buClr>
                <a:schemeClr val="tx1"/>
              </a:buClr>
              <a:buNone/>
            </a:pPr>
            <a:r>
              <a:rPr lang="en-US" sz="1400" dirty="0">
                <a:latin typeface="Times New Roman" panose="02020603050405020304" pitchFamily="18" charset="0"/>
                <a:cs typeface="Times New Roman" panose="02020603050405020304" pitchFamily="18" charset="0"/>
              </a:rPr>
              <a:t>2013 – Cornell College: $55,000.00</a:t>
            </a:r>
          </a:p>
          <a:p>
            <a:pPr marL="96012" lvl="1" indent="0">
              <a:buClr>
                <a:schemeClr val="tx1"/>
              </a:buClr>
              <a:buNone/>
            </a:pPr>
            <a:r>
              <a:rPr lang="en-US" sz="1400" dirty="0">
                <a:latin typeface="Times New Roman" panose="02020603050405020304" pitchFamily="18" charset="0"/>
                <a:cs typeface="Times New Roman" panose="02020603050405020304" pitchFamily="18" charset="0"/>
              </a:rPr>
              <a:t>2013 – Wards Corner Beauty Academy: $15,000.00</a:t>
            </a:r>
          </a:p>
          <a:p>
            <a:pPr marL="96012" lvl="1" indent="0">
              <a:buClr>
                <a:schemeClr val="tx1"/>
              </a:buClr>
              <a:buNone/>
            </a:pPr>
            <a:r>
              <a:rPr lang="en-US" sz="1400" dirty="0">
                <a:latin typeface="Times New Roman" panose="02020603050405020304" pitchFamily="18" charset="0"/>
                <a:cs typeface="Times New Roman" panose="02020603050405020304" pitchFamily="18" charset="0"/>
              </a:rPr>
              <a:t>2014 – Midlands Technical College: $47,500.00</a:t>
            </a:r>
          </a:p>
          <a:p>
            <a:pPr marL="96012" lvl="1" indent="0">
              <a:buClr>
                <a:schemeClr val="tx1"/>
              </a:buClr>
              <a:buNone/>
            </a:pPr>
            <a:r>
              <a:rPr lang="en-US" sz="1400" dirty="0">
                <a:latin typeface="Times New Roman" panose="02020603050405020304" pitchFamily="18" charset="0"/>
                <a:cs typeface="Times New Roman" panose="02020603050405020304" pitchFamily="18" charset="0"/>
              </a:rPr>
              <a:t>2014 – Sterling College: $165,000.00</a:t>
            </a:r>
          </a:p>
          <a:p>
            <a:pPr marL="96012" lvl="1" indent="0">
              <a:buClr>
                <a:schemeClr val="tx1"/>
              </a:buClr>
              <a:buNone/>
            </a:pPr>
            <a:r>
              <a:rPr lang="en-US" sz="1400" dirty="0">
                <a:latin typeface="Times New Roman" panose="02020603050405020304" pitchFamily="18" charset="0"/>
                <a:cs typeface="Times New Roman" panose="02020603050405020304" pitchFamily="18" charset="0"/>
              </a:rPr>
              <a:t>2015 – Georgetown University:  $155,000.00</a:t>
            </a:r>
          </a:p>
          <a:p>
            <a:pPr marL="96012" lvl="1" indent="0">
              <a:buClr>
                <a:schemeClr val="tx1"/>
              </a:buClr>
              <a:buNone/>
            </a:pPr>
            <a:r>
              <a:rPr lang="en-US" sz="1400" dirty="0">
                <a:latin typeface="Times New Roman" panose="02020603050405020304" pitchFamily="18" charset="0"/>
                <a:cs typeface="Times New Roman" panose="02020603050405020304" pitchFamily="18" charset="0"/>
              </a:rPr>
              <a:t>2016 – Penn State University: </a:t>
            </a:r>
            <a:r>
              <a:rPr lang="en-US" sz="1400" b="1" dirty="0">
                <a:solidFill>
                  <a:srgbClr val="FFFF00"/>
                </a:solidFill>
                <a:latin typeface="Times New Roman" panose="02020603050405020304" pitchFamily="18" charset="0"/>
                <a:cs typeface="Times New Roman" panose="02020603050405020304" pitchFamily="18" charset="0"/>
              </a:rPr>
              <a:t>$2,397,500.00</a:t>
            </a:r>
          </a:p>
          <a:p>
            <a:pPr marL="96012" lvl="1" indent="0">
              <a:buClr>
                <a:schemeClr val="tx1"/>
              </a:buClr>
              <a:buNone/>
            </a:pPr>
            <a:r>
              <a:rPr lang="en-US" sz="1600" dirty="0">
                <a:latin typeface="Times New Roman" panose="02020603050405020304" pitchFamily="18" charset="0"/>
                <a:cs typeface="Times New Roman" panose="02020603050405020304" pitchFamily="18" charset="0"/>
              </a:rPr>
              <a:t>2017 – University of Montana: $966,614.00</a:t>
            </a:r>
          </a:p>
          <a:p>
            <a:pPr marL="96012" lvl="1" indent="0">
              <a:buClr>
                <a:schemeClr val="tx1"/>
              </a:buClr>
              <a:buNone/>
            </a:pPr>
            <a:r>
              <a:rPr lang="en-US" sz="1600" dirty="0">
                <a:latin typeface="Times New Roman" panose="02020603050405020304" pitchFamily="18" charset="0"/>
                <a:cs typeface="Times New Roman" panose="02020603050405020304" pitchFamily="18" charset="0"/>
              </a:rPr>
              <a:t>2017 – Occidental College : $83,000.00</a:t>
            </a:r>
          </a:p>
          <a:p>
            <a:pPr marL="96012" lvl="1" indent="0">
              <a:buClr>
                <a:schemeClr val="tx1"/>
              </a:buClr>
              <a:buNone/>
            </a:pPr>
            <a:r>
              <a:rPr lang="en-US" sz="1600" dirty="0">
                <a:latin typeface="Times New Roman" panose="02020603050405020304" pitchFamily="18" charset="0"/>
                <a:cs typeface="Times New Roman" panose="02020603050405020304" pitchFamily="18" charset="0"/>
              </a:rPr>
              <a:t>2017 – SC State University: $57,000.00</a:t>
            </a:r>
          </a:p>
          <a:p>
            <a:pPr marL="96012" lvl="1" indent="0">
              <a:buClr>
                <a:schemeClr val="tx1"/>
              </a:buClr>
              <a:buNone/>
            </a:pPr>
            <a:r>
              <a:rPr lang="en-US" sz="1600" dirty="0">
                <a:latin typeface="Times New Roman" panose="02020603050405020304" pitchFamily="18" charset="0"/>
                <a:cs typeface="Times New Roman" panose="02020603050405020304" pitchFamily="18" charset="0"/>
              </a:rPr>
              <a:t>2017 –University of Jamestown: $210,000.00</a:t>
            </a:r>
          </a:p>
          <a:p>
            <a:pPr marL="96012" lvl="1" indent="0">
              <a:buClr>
                <a:schemeClr val="tx1"/>
              </a:buClr>
              <a:buNone/>
            </a:pPr>
            <a:endParaRPr lang="en-US" sz="1600" b="1"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9562039"/>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0"/>
            <a:ext cx="4890552" cy="5181600"/>
          </a:xfrm>
          <a:prstGeom prst="rect">
            <a:avLst/>
          </a:prstGeom>
        </p:spPr>
      </p:pic>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91276"/>
            <a:ext cx="2819400" cy="3905542"/>
          </a:xfrm>
          <a:prstGeom prst="rect">
            <a:avLst/>
          </a:prstGeom>
        </p:spPr>
      </p:pic>
      <p:pic>
        <p:nvPicPr>
          <p:cNvPr id="5" name="Picture 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0" y="2209800"/>
            <a:ext cx="4283850" cy="2895600"/>
          </a:xfrm>
          <a:prstGeom prst="rect">
            <a:avLst/>
          </a:prstGeom>
        </p:spPr>
      </p:pic>
      <p:pic>
        <p:nvPicPr>
          <p:cNvPr id="7" name="Picture 6"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0" y="4191000"/>
            <a:ext cx="3825572" cy="2491956"/>
          </a:xfrm>
          <a:prstGeom prst="rect">
            <a:avLst/>
          </a:prstGeom>
        </p:spPr>
      </p:pic>
    </p:spTree>
    <p:extLst>
      <p:ext uri="{BB962C8B-B14F-4D97-AF65-F5344CB8AC3E}">
        <p14:creationId xmlns:p14="http://schemas.microsoft.com/office/powerpoint/2010/main" val="3597604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 is always available</a:t>
            </a:r>
          </a:p>
        </p:txBody>
      </p:sp>
      <p:sp>
        <p:nvSpPr>
          <p:cNvPr id="3" name="Content Placeholder 2"/>
          <p:cNvSpPr>
            <a:spLocks noGrp="1"/>
          </p:cNvSpPr>
          <p:nvPr>
            <p:ph idx="1"/>
          </p:nvPr>
        </p:nvSpPr>
        <p:spPr/>
        <p:txBody>
          <a:bodyPr/>
          <a:lstStyle/>
          <a:p>
            <a:pPr marL="137160" indent="0">
              <a:buNone/>
            </a:pPr>
            <a:r>
              <a:rPr lang="en-US" dirty="0"/>
              <a:t>University Police Department   </a:t>
            </a:r>
          </a:p>
          <a:p>
            <a:pPr marL="137160" indent="0">
              <a:buNone/>
            </a:pPr>
            <a:r>
              <a:rPr lang="en-US" dirty="0"/>
              <a:t>    Located at the Rivers Street Parking Deck.   </a:t>
            </a:r>
          </a:p>
          <a:p>
            <a:pPr marL="137160" indent="0">
              <a:buNone/>
            </a:pPr>
            <a:r>
              <a:rPr lang="en-US" dirty="0"/>
              <a:t>     828-262-2150</a:t>
            </a:r>
          </a:p>
          <a:p>
            <a:pPr marL="137160" indent="0">
              <a:buNone/>
            </a:pPr>
            <a:endParaRPr lang="en-US" dirty="0"/>
          </a:p>
          <a:p>
            <a:pPr marL="137160" indent="0">
              <a:buNone/>
            </a:pPr>
            <a:r>
              <a:rPr lang="en-US" dirty="0"/>
              <a:t>Clery Compliance Coordinator</a:t>
            </a:r>
          </a:p>
          <a:p>
            <a:pPr marL="137160" indent="0">
              <a:buNone/>
            </a:pPr>
            <a:r>
              <a:rPr lang="en-US" dirty="0"/>
              <a:t>     Bill McGowan </a:t>
            </a:r>
          </a:p>
          <a:p>
            <a:pPr marL="137160" indent="0">
              <a:buNone/>
            </a:pPr>
            <a:r>
              <a:rPr lang="en-US" dirty="0"/>
              <a:t>      mcgowanwj1@appstate.edu</a:t>
            </a:r>
          </a:p>
          <a:p>
            <a:pPr marL="137160" indent="0">
              <a:buNone/>
            </a:pPr>
            <a:r>
              <a:rPr lang="en-US" i="1" dirty="0"/>
              <a:t>     828-262-8111</a:t>
            </a:r>
          </a:p>
        </p:txBody>
      </p:sp>
      <p:sp>
        <p:nvSpPr>
          <p:cNvPr id="6" name="Date Placeholder 3"/>
          <p:cNvSpPr>
            <a:spLocks noGrp="1"/>
          </p:cNvSpPr>
          <p:nvPr>
            <p:ph type="dt" sz="half" idx="10"/>
          </p:nvPr>
        </p:nvSpPr>
        <p:spPr>
          <a:xfrm>
            <a:off x="304800" y="6324600"/>
            <a:ext cx="2133600" cy="365125"/>
          </a:xfrm>
        </p:spPr>
        <p:txBody>
          <a:bodyPr/>
          <a:lstStyle/>
          <a:p>
            <a:r>
              <a:rPr lang="en-US" dirty="0">
                <a:solidFill>
                  <a:schemeClr val="bg1"/>
                </a:solidFill>
              </a:rPr>
              <a:t>Campus Security Authority</a:t>
            </a:r>
            <a:endParaRPr lang="en-US" dirty="0"/>
          </a:p>
        </p:txBody>
      </p:sp>
    </p:spTree>
    <p:extLst>
      <p:ext uri="{BB962C8B-B14F-4D97-AF65-F5344CB8AC3E}">
        <p14:creationId xmlns:p14="http://schemas.microsoft.com/office/powerpoint/2010/main" val="45579819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401" y="20053"/>
            <a:ext cx="8229600" cy="1143000"/>
          </a:xfrm>
        </p:spPr>
        <p:txBody>
          <a:bodyPr/>
          <a:lstStyle/>
          <a:p>
            <a:r>
              <a:rPr lang="en-US" dirty="0"/>
              <a:t>TEAM EFFORT</a:t>
            </a:r>
          </a:p>
        </p:txBody>
      </p:sp>
      <p:sp>
        <p:nvSpPr>
          <p:cNvPr id="3" name="Content Placeholder 2"/>
          <p:cNvSpPr>
            <a:spLocks noGrp="1"/>
          </p:cNvSpPr>
          <p:nvPr>
            <p:ph idx="1"/>
          </p:nvPr>
        </p:nvSpPr>
        <p:spPr>
          <a:xfrm>
            <a:off x="457200" y="1143000"/>
            <a:ext cx="8229600" cy="4191000"/>
          </a:xfrm>
        </p:spPr>
        <p:txBody>
          <a:bodyPr/>
          <a:lstStyle/>
          <a:p>
            <a:pPr marL="137160" indent="0" algn="ctr">
              <a:buNone/>
            </a:pPr>
            <a:r>
              <a:rPr lang="en-US" sz="3200" dirty="0"/>
              <a:t>Through Partnerships, Education, &amp; Awareness </a:t>
            </a:r>
          </a:p>
          <a:p>
            <a:pPr marL="137160" indent="0">
              <a:buNone/>
            </a:pPr>
            <a:endParaRPr lang="en-US" sz="1800" dirty="0"/>
          </a:p>
          <a:p>
            <a:pPr marL="137160" indent="0" algn="ctr">
              <a:buNone/>
            </a:pPr>
            <a:r>
              <a:rPr lang="en-US" dirty="0"/>
              <a:t>It is everyone’s responsibility to provide a safe and healthy learning, living, and working environment on and around our campus community.   </a:t>
            </a:r>
          </a:p>
        </p:txBody>
      </p:sp>
      <p:sp>
        <p:nvSpPr>
          <p:cNvPr id="6" name="Date Placeholder 3"/>
          <p:cNvSpPr txBox="1">
            <a:spLocks/>
          </p:cNvSpPr>
          <p:nvPr/>
        </p:nvSpPr>
        <p:spPr>
          <a:xfrm>
            <a:off x="228600" y="6159098"/>
            <a:ext cx="2133600" cy="365125"/>
          </a:xfrm>
          <a:prstGeom prst="rect">
            <a:avLst/>
          </a:prstGeom>
        </p:spPr>
        <p:txBody>
          <a:bodyPr vert="horz" anchor="b"/>
          <a:lstStyle>
            <a:defPPr>
              <a:defRPr lang="en-US"/>
            </a:defPPr>
            <a:lvl1pPr marL="0" algn="l" defTabSz="457200" rtl="0" eaLnBrk="1" latinLnBrk="0" hangingPunct="1">
              <a:defRPr kumimoji="0" sz="1200" kern="1200">
                <a:solidFill>
                  <a:schemeClr val="tx1">
                    <a:shade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Campus Security Authority</a:t>
            </a:r>
            <a:endParaRPr lang="en-US" dirty="0"/>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5105400" y="4800600"/>
            <a:ext cx="3886200" cy="1002665"/>
          </a:xfrm>
          <a:prstGeom prst="rect">
            <a:avLst/>
          </a:prstGeom>
        </p:spPr>
      </p:pic>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157843" y="4477068"/>
            <a:ext cx="4267200" cy="1326198"/>
          </a:xfrm>
          <a:prstGeom prst="rect">
            <a:avLst/>
          </a:prstGeom>
        </p:spPr>
      </p:pic>
    </p:spTree>
    <p:extLst>
      <p:ext uri="{BB962C8B-B14F-4D97-AF65-F5344CB8AC3E}">
        <p14:creationId xmlns:p14="http://schemas.microsoft.com/office/powerpoint/2010/main" val="11250993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txBox="1">
            <a:spLocks/>
          </p:cNvSpPr>
          <p:nvPr/>
        </p:nvSpPr>
        <p:spPr>
          <a:xfrm>
            <a:off x="304800" y="6324600"/>
            <a:ext cx="2133600" cy="365125"/>
          </a:xfrm>
          <a:prstGeom prst="rect">
            <a:avLst/>
          </a:prstGeom>
        </p:spPr>
        <p:txBody>
          <a:bodyPr vert="horz" anchor="b"/>
          <a:lstStyle>
            <a:defPPr>
              <a:defRPr lang="en-US"/>
            </a:defPPr>
            <a:lvl1pPr marL="0" algn="l" defTabSz="457200" rtl="0" eaLnBrk="1" latinLnBrk="0" hangingPunct="1">
              <a:defRPr kumimoji="0" sz="1200" kern="1200">
                <a:solidFill>
                  <a:schemeClr val="tx1">
                    <a:shade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Campus Security Authority</a:t>
            </a:r>
            <a:endParaRPr lang="en-US" dirty="0"/>
          </a:p>
        </p:txBody>
      </p:sp>
      <p:sp>
        <p:nvSpPr>
          <p:cNvPr id="5" name="Title 4"/>
          <p:cNvSpPr>
            <a:spLocks noGrp="1"/>
          </p:cNvSpPr>
          <p:nvPr>
            <p:ph type="title"/>
          </p:nvPr>
        </p:nvSpPr>
        <p:spPr>
          <a:xfrm>
            <a:off x="457199" y="342731"/>
            <a:ext cx="8229600" cy="1143000"/>
          </a:xfrm>
        </p:spPr>
        <p:txBody>
          <a:bodyPr>
            <a:normAutofit/>
          </a:bodyPr>
          <a:lstStyle/>
          <a:p>
            <a:r>
              <a:rPr lang="en-US" sz="6000" dirty="0"/>
              <a:t>Any Questions? </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0800" y="1600200"/>
            <a:ext cx="3802710" cy="3886537"/>
          </a:xfrm>
          <a:prstGeom prst="rect">
            <a:avLst/>
          </a:prstGeom>
          <a:effectLst>
            <a:softEdge rad="355600"/>
          </a:effectLst>
        </p:spPr>
      </p:pic>
    </p:spTree>
    <p:extLst>
      <p:ext uri="{BB962C8B-B14F-4D97-AF65-F5344CB8AC3E}">
        <p14:creationId xmlns:p14="http://schemas.microsoft.com/office/powerpoint/2010/main" val="407329230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txBox="1">
            <a:spLocks/>
          </p:cNvSpPr>
          <p:nvPr/>
        </p:nvSpPr>
        <p:spPr>
          <a:xfrm>
            <a:off x="304800" y="6324600"/>
            <a:ext cx="2133600" cy="365125"/>
          </a:xfrm>
          <a:prstGeom prst="rect">
            <a:avLst/>
          </a:prstGeom>
        </p:spPr>
        <p:txBody>
          <a:bodyPr vert="horz" anchor="b"/>
          <a:lstStyle>
            <a:defPPr>
              <a:defRPr lang="en-US"/>
            </a:defPPr>
            <a:lvl1pPr marL="0" algn="l" defTabSz="457200" rtl="0" eaLnBrk="1" latinLnBrk="0" hangingPunct="1">
              <a:defRPr kumimoji="0" sz="1200" kern="1200">
                <a:solidFill>
                  <a:schemeClr val="tx1">
                    <a:shade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Campus Security Authority</a:t>
            </a:r>
            <a:endParaRPr lang="en-US" dirty="0"/>
          </a:p>
        </p:txBody>
      </p:sp>
      <p:sp>
        <p:nvSpPr>
          <p:cNvPr id="5" name="Title 4"/>
          <p:cNvSpPr>
            <a:spLocks noGrp="1"/>
          </p:cNvSpPr>
          <p:nvPr>
            <p:ph type="title"/>
          </p:nvPr>
        </p:nvSpPr>
        <p:spPr>
          <a:xfrm>
            <a:off x="457200" y="2514600"/>
            <a:ext cx="8229600" cy="1143000"/>
          </a:xfrm>
        </p:spPr>
        <p:txBody>
          <a:bodyPr>
            <a:normAutofit/>
          </a:bodyPr>
          <a:lstStyle/>
          <a:p>
            <a:r>
              <a:rPr lang="en-US" sz="6000" dirty="0"/>
              <a:t>Thank You </a:t>
            </a:r>
          </a:p>
        </p:txBody>
      </p:sp>
    </p:spTree>
    <p:extLst>
      <p:ext uri="{BB962C8B-B14F-4D97-AF65-F5344CB8AC3E}">
        <p14:creationId xmlns:p14="http://schemas.microsoft.com/office/powerpoint/2010/main" val="178688579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1000" y="14748"/>
            <a:ext cx="8229600" cy="1828800"/>
          </a:xfrm>
          <a:noFill/>
        </p:spPr>
        <p:txBody>
          <a:bodyPr>
            <a:normAutofit/>
          </a:bodyPr>
          <a:lstStyle/>
          <a:p>
            <a:r>
              <a:rPr lang="en-US" dirty="0"/>
              <a:t>Clery Act </a:t>
            </a:r>
          </a:p>
        </p:txBody>
      </p:sp>
      <p:sp>
        <p:nvSpPr>
          <p:cNvPr id="3" name="Footer Placeholder 2"/>
          <p:cNvSpPr>
            <a:spLocks noGrp="1"/>
          </p:cNvSpPr>
          <p:nvPr>
            <p:ph type="ftr" sz="quarter" idx="11"/>
          </p:nvPr>
        </p:nvSpPr>
        <p:spPr>
          <a:xfrm>
            <a:off x="152400" y="6324600"/>
            <a:ext cx="2895600" cy="365125"/>
          </a:xfrm>
        </p:spPr>
        <p:txBody>
          <a:bodyPr/>
          <a:lstStyle/>
          <a:p>
            <a:r>
              <a:rPr lang="en-US" dirty="0">
                <a:solidFill>
                  <a:schemeClr val="bg1"/>
                </a:solidFill>
              </a:rPr>
              <a:t>Campus Security Authority</a:t>
            </a:r>
          </a:p>
        </p:txBody>
      </p:sp>
      <p:sp>
        <p:nvSpPr>
          <p:cNvPr id="2" name="Subtitle 1"/>
          <p:cNvSpPr>
            <a:spLocks noGrp="1"/>
          </p:cNvSpPr>
          <p:nvPr>
            <p:ph type="subTitle" idx="1"/>
          </p:nvPr>
        </p:nvSpPr>
        <p:spPr>
          <a:xfrm>
            <a:off x="381000" y="2514600"/>
            <a:ext cx="8610600" cy="2569698"/>
          </a:xfrm>
        </p:spPr>
        <p:txBody>
          <a:bodyPr/>
          <a:lstStyle/>
          <a:p>
            <a:r>
              <a:rPr lang="en-US" dirty="0"/>
              <a:t>Jeanne Clery Disclosure of Campus Security Policy and Campus Crime Statistics Act</a:t>
            </a:r>
          </a:p>
        </p:txBody>
      </p:sp>
      <p:sp>
        <p:nvSpPr>
          <p:cNvPr id="5" name="TextBox 4"/>
          <p:cNvSpPr txBox="1"/>
          <p:nvPr/>
        </p:nvSpPr>
        <p:spPr>
          <a:xfrm>
            <a:off x="457200" y="3733800"/>
            <a:ext cx="8458200" cy="646331"/>
          </a:xfrm>
          <a:prstGeom prst="rect">
            <a:avLst/>
          </a:prstGeom>
          <a:noFill/>
        </p:spPr>
        <p:txBody>
          <a:bodyPr wrap="square" rtlCol="0">
            <a:spAutoFit/>
          </a:bodyPr>
          <a:lstStyle/>
          <a:p>
            <a:pPr algn="ctr"/>
            <a:r>
              <a:rPr lang="en-US" dirty="0"/>
              <a:t>Enacted in 1990,  Federal Statute  and enforced by the Department of Education. </a:t>
            </a:r>
          </a:p>
          <a:p>
            <a:pPr algn="ctr"/>
            <a:r>
              <a:rPr lang="en-US" dirty="0"/>
              <a:t>Crime Awareness &amp; Campus Security Act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4290" y="4724400"/>
            <a:ext cx="1041110" cy="1041110"/>
          </a:xfrm>
          <a:prstGeom prst="rect">
            <a:avLst/>
          </a:prstGeom>
          <a:solidFill>
            <a:schemeClr val="bg1">
              <a:alpha val="35000"/>
            </a:schemeClr>
          </a:solidFill>
        </p:spPr>
      </p:pic>
    </p:spTree>
    <p:extLst>
      <p:ext uri="{BB962C8B-B14F-4D97-AF65-F5344CB8AC3E}">
        <p14:creationId xmlns:p14="http://schemas.microsoft.com/office/powerpoint/2010/main" val="23118983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Clery Act</a:t>
            </a:r>
          </a:p>
        </p:txBody>
      </p:sp>
      <p:sp>
        <p:nvSpPr>
          <p:cNvPr id="8" name="Text Placeholder 7"/>
          <p:cNvSpPr>
            <a:spLocks noGrp="1"/>
          </p:cNvSpPr>
          <p:nvPr>
            <p:ph type="body" idx="1"/>
          </p:nvPr>
        </p:nvSpPr>
        <p:spPr>
          <a:xfrm>
            <a:off x="228600" y="1447800"/>
            <a:ext cx="6553200" cy="4267200"/>
          </a:xfrm>
        </p:spPr>
        <p:txBody>
          <a:bodyPr>
            <a:normAutofit/>
          </a:bodyPr>
          <a:lstStyle/>
          <a:p>
            <a:pPr algn="ctr"/>
            <a:r>
              <a:rPr lang="en-US" sz="4000" cap="none" dirty="0"/>
              <a:t>The law is named after Jeanne Clery, a 19 year old Lehigh University student who was raped and murdered in her campus residence hall in 1986.  </a:t>
            </a:r>
          </a:p>
          <a:p>
            <a:endParaRPr lang="en-US" dirty="0">
              <a:latin typeface="Times New Roman" panose="02020603050405020304" pitchFamily="18" charset="0"/>
              <a:cs typeface="Times New Roman" panose="02020603050405020304" pitchFamily="18" charset="0"/>
            </a:endParaRPr>
          </a:p>
        </p:txBody>
      </p:sp>
      <p:sp>
        <p:nvSpPr>
          <p:cNvPr id="9" name="Text Placeholder 8"/>
          <p:cNvSpPr>
            <a:spLocks noGrp="1"/>
          </p:cNvSpPr>
          <p:nvPr>
            <p:ph type="body" sz="half" idx="3"/>
          </p:nvPr>
        </p:nvSpPr>
        <p:spPr>
          <a:xfrm>
            <a:off x="6781800" y="3200400"/>
            <a:ext cx="2362200" cy="685800"/>
          </a:xfrm>
        </p:spPr>
        <p:txBody>
          <a:bodyPr>
            <a:normAutofit fontScale="92500"/>
          </a:bodyPr>
          <a:lstStyle/>
          <a:p>
            <a:pPr algn="r"/>
            <a:r>
              <a:rPr lang="en-US" dirty="0"/>
              <a:t>JeaNne Clery</a:t>
            </a:r>
          </a:p>
        </p:txBody>
      </p:sp>
      <p:sp>
        <p:nvSpPr>
          <p:cNvPr id="6" name="Footer Placeholder 2"/>
          <p:cNvSpPr txBox="1">
            <a:spLocks/>
          </p:cNvSpPr>
          <p:nvPr/>
        </p:nvSpPr>
        <p:spPr>
          <a:xfrm>
            <a:off x="17206" y="6324599"/>
            <a:ext cx="2895600" cy="365125"/>
          </a:xfrm>
          <a:prstGeom prst="rect">
            <a:avLst/>
          </a:prstGeom>
        </p:spPr>
        <p:txBody>
          <a:bodyPr vert="horz" anchor="b"/>
          <a:lstStyle>
            <a:defPPr>
              <a:defRPr lang="en-US"/>
            </a:defPPr>
            <a:lvl1pPr marL="0" algn="ctr" defTabSz="457200" rtl="0" eaLnBrk="1" latinLnBrk="0" hangingPunct="1">
              <a:defRPr kumimoji="0" sz="1200" kern="1200">
                <a:solidFill>
                  <a:schemeClr val="tx1">
                    <a:shade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Campus Security Authority</a:t>
            </a:r>
          </a:p>
        </p:txBody>
      </p:sp>
      <p:pic>
        <p:nvPicPr>
          <p:cNvPr id="12" name="Content Placeholder 6"/>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705600" y="3810000"/>
            <a:ext cx="2167215" cy="1856581"/>
          </a:xfrm>
        </p:spPr>
      </p:pic>
    </p:spTree>
    <p:extLst>
      <p:ext uri="{BB962C8B-B14F-4D97-AF65-F5344CB8AC3E}">
        <p14:creationId xmlns:p14="http://schemas.microsoft.com/office/powerpoint/2010/main" val="380526667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dirty="0"/>
              <a:t>Clery Center</a:t>
            </a:r>
            <a:br>
              <a:rPr lang="en-US" dirty="0"/>
            </a:br>
            <a:endParaRPr lang="en-US" dirty="0"/>
          </a:p>
        </p:txBody>
      </p:sp>
      <p:sp>
        <p:nvSpPr>
          <p:cNvPr id="3" name="Content Placeholder 2"/>
          <p:cNvSpPr>
            <a:spLocks noGrp="1"/>
          </p:cNvSpPr>
          <p:nvPr>
            <p:ph idx="1"/>
          </p:nvPr>
        </p:nvSpPr>
        <p:spPr>
          <a:xfrm>
            <a:off x="457200" y="2057400"/>
            <a:ext cx="8229600" cy="4251960"/>
          </a:xfrm>
        </p:spPr>
        <p:txBody>
          <a:bodyPr/>
          <a:lstStyle/>
          <a:p>
            <a:pPr marL="137160" indent="0">
              <a:buNone/>
            </a:pPr>
            <a:r>
              <a:rPr lang="en-US" dirty="0"/>
              <a:t>    http://clerycenter.org</a:t>
            </a:r>
          </a:p>
          <a:p>
            <a:endParaRPr lang="en-US" dirty="0"/>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971800"/>
            <a:ext cx="5021451" cy="1828800"/>
          </a:xfrm>
          <a:prstGeom prst="rect">
            <a:avLst/>
          </a:prstGeom>
        </p:spPr>
      </p:pic>
      <p:sp>
        <p:nvSpPr>
          <p:cNvPr id="8" name="TextBox 7"/>
          <p:cNvSpPr txBox="1"/>
          <p:nvPr/>
        </p:nvSpPr>
        <p:spPr>
          <a:xfrm>
            <a:off x="152400" y="914400"/>
            <a:ext cx="8839200" cy="830997"/>
          </a:xfrm>
          <a:prstGeom prst="rect">
            <a:avLst/>
          </a:prstGeom>
          <a:noFill/>
        </p:spPr>
        <p:txBody>
          <a:bodyPr wrap="square" rtlCol="0">
            <a:spAutoFit/>
          </a:bodyPr>
          <a:lstStyle/>
          <a:p>
            <a:pPr algn="ctr"/>
            <a:r>
              <a:rPr lang="en-US" sz="2400" dirty="0"/>
              <a:t>To work with college and university communities to create safer campuses.</a:t>
            </a:r>
          </a:p>
        </p:txBody>
      </p:sp>
      <p:sp>
        <p:nvSpPr>
          <p:cNvPr id="9" name="Date Placeholder 3"/>
          <p:cNvSpPr>
            <a:spLocks noGrp="1"/>
          </p:cNvSpPr>
          <p:nvPr>
            <p:ph type="dt" sz="half" idx="10"/>
          </p:nvPr>
        </p:nvSpPr>
        <p:spPr>
          <a:xfrm>
            <a:off x="304800" y="6324600"/>
            <a:ext cx="2133600" cy="365125"/>
          </a:xfrm>
        </p:spPr>
        <p:txBody>
          <a:bodyPr/>
          <a:lstStyle/>
          <a:p>
            <a:r>
              <a:rPr lang="en-US" dirty="0">
                <a:solidFill>
                  <a:schemeClr val="bg1"/>
                </a:solidFill>
              </a:rPr>
              <a:t>Campus Security Authority</a:t>
            </a:r>
            <a:endParaRPr lang="en-US" dirty="0"/>
          </a:p>
        </p:txBody>
      </p:sp>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a:off x="6400800" y="3200400"/>
            <a:ext cx="2276475" cy="2295525"/>
          </a:xfrm>
          <a:prstGeom prst="rect">
            <a:avLst/>
          </a:prstGeom>
        </p:spPr>
      </p:pic>
      <p:sp>
        <p:nvSpPr>
          <p:cNvPr id="4" name="TextBox 3"/>
          <p:cNvSpPr txBox="1"/>
          <p:nvPr/>
        </p:nvSpPr>
        <p:spPr>
          <a:xfrm>
            <a:off x="1638188" y="4927937"/>
            <a:ext cx="2964273" cy="369332"/>
          </a:xfrm>
          <a:prstGeom prst="rect">
            <a:avLst/>
          </a:prstGeom>
          <a:noFill/>
        </p:spPr>
        <p:txBody>
          <a:bodyPr wrap="none" rtlCol="0">
            <a:spAutoFit/>
          </a:bodyPr>
          <a:lstStyle/>
          <a:p>
            <a:r>
              <a:rPr lang="en-US" dirty="0"/>
              <a:t>Connie and Howard Clery </a:t>
            </a:r>
          </a:p>
        </p:txBody>
      </p:sp>
    </p:spTree>
    <p:extLst>
      <p:ext uri="{BB962C8B-B14F-4D97-AF65-F5344CB8AC3E}">
        <p14:creationId xmlns:p14="http://schemas.microsoft.com/office/powerpoint/2010/main" val="1897058745"/>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457200" y="304800"/>
            <a:ext cx="8229600" cy="1143000"/>
          </a:xfrm>
        </p:spPr>
        <p:txBody>
          <a:bodyPr/>
          <a:lstStyle/>
          <a:p>
            <a:r>
              <a:rPr lang="en-US" dirty="0"/>
              <a:t>OCTOBER 1st</a:t>
            </a:r>
          </a:p>
        </p:txBody>
      </p:sp>
      <p:sp>
        <p:nvSpPr>
          <p:cNvPr id="10" name="Subtitle 9"/>
          <p:cNvSpPr>
            <a:spLocks noGrp="1"/>
          </p:cNvSpPr>
          <p:nvPr>
            <p:ph type="subTitle" idx="1"/>
          </p:nvPr>
        </p:nvSpPr>
        <p:spPr>
          <a:xfrm>
            <a:off x="457200" y="1828800"/>
            <a:ext cx="8458200" cy="3657600"/>
          </a:xfrm>
        </p:spPr>
        <p:txBody>
          <a:bodyPr/>
          <a:lstStyle/>
          <a:p>
            <a:r>
              <a:rPr lang="en-US" sz="3200" dirty="0"/>
              <a:t>Institutions who receive federal funding must disseminate an annual security report by October 1st of each year. </a:t>
            </a:r>
          </a:p>
          <a:p>
            <a:r>
              <a:rPr lang="en-US" sz="3200" dirty="0"/>
              <a:t> </a:t>
            </a:r>
            <a:r>
              <a:rPr lang="en-US" dirty="0"/>
              <a:t>NO EXCEPTIONS </a:t>
            </a:r>
          </a:p>
          <a:p>
            <a:r>
              <a:rPr lang="en-US" dirty="0"/>
              <a:t>Institutions should use their annual security report as an opportunity to powerfully communicate about all their campus safety and security efforts.</a:t>
            </a:r>
          </a:p>
        </p:txBody>
      </p:sp>
      <p:sp>
        <p:nvSpPr>
          <p:cNvPr id="11" name="Footer Placeholder 2"/>
          <p:cNvSpPr txBox="1">
            <a:spLocks noGrp="1"/>
          </p:cNvSpPr>
          <p:nvPr>
            <p:ph type="dt" sz="half" idx="10"/>
          </p:nvPr>
        </p:nvSpPr>
        <p:spPr>
          <a:prstGeom prst="rect">
            <a:avLst/>
          </a:prstGeom>
        </p:spPr>
        <p:txBody>
          <a:bodyPr vert="horz" anchor="b"/>
          <a:lstStyle>
            <a:defPPr>
              <a:defRPr lang="en-US"/>
            </a:defPPr>
            <a:lvl1pPr marL="0" algn="ctr" defTabSz="457200" rtl="0" eaLnBrk="1" latinLnBrk="0" hangingPunct="1">
              <a:defRPr kumimoji="0" sz="1200" kern="1200">
                <a:solidFill>
                  <a:schemeClr val="tx1">
                    <a:shade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solidFill>
                  <a:schemeClr val="bg1"/>
                </a:solidFill>
              </a:rPr>
              <a:t>Campus Security Authority</a:t>
            </a:r>
          </a:p>
        </p:txBody>
      </p:sp>
    </p:spTree>
    <p:extLst>
      <p:ext uri="{BB962C8B-B14F-4D97-AF65-F5344CB8AC3E}">
        <p14:creationId xmlns:p14="http://schemas.microsoft.com/office/powerpoint/2010/main" val="368697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0">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0">
                                            <p:txEl>
                                              <p:pRg st="0" end="0"/>
                                            </p:txEl>
                                          </p:spTgt>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10">
                                            <p:txEl>
                                              <p:pRg st="1" end="1"/>
                                            </p:txEl>
                                          </p:spTgt>
                                        </p:tgtEl>
                                        <p:attrNameLst>
                                          <p:attrName>style.visibility</p:attrName>
                                        </p:attrNameLst>
                                      </p:cBhvr>
                                      <p:to>
                                        <p:strVal val="visible"/>
                                      </p:to>
                                    </p:set>
                                    <p:anim calcmode="lin" valueType="num">
                                      <p:cBhvr>
                                        <p:cTn id="14" dur="10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10">
                                            <p:txEl>
                                              <p:pRg st="1" end="1"/>
                                            </p:txEl>
                                          </p:spTgt>
                                        </p:tgtEl>
                                        <p:attrNameLst>
                                          <p:attrName>ppt_h</p:attrName>
                                        </p:attrNameLst>
                                      </p:cBhvr>
                                      <p:tavLst>
                                        <p:tav tm="0">
                                          <p:val>
                                            <p:fltVal val="0"/>
                                          </p:val>
                                        </p:tav>
                                        <p:tav tm="100000">
                                          <p:val>
                                            <p:strVal val="#ppt_h"/>
                                          </p:val>
                                        </p:tav>
                                      </p:tavLst>
                                    </p:anim>
                                    <p:anim calcmode="lin" valueType="num">
                                      <p:cBhvr>
                                        <p:cTn id="16" dur="1000" fill="hold"/>
                                        <p:tgtEl>
                                          <p:spTgt spid="10">
                                            <p:txEl>
                                              <p:pRg st="1" end="1"/>
                                            </p:txEl>
                                          </p:spTgt>
                                        </p:tgtEl>
                                        <p:attrNameLst>
                                          <p:attrName>style.rotation</p:attrName>
                                        </p:attrNameLst>
                                      </p:cBhvr>
                                      <p:tavLst>
                                        <p:tav tm="0">
                                          <p:val>
                                            <p:fltVal val="90"/>
                                          </p:val>
                                        </p:tav>
                                        <p:tav tm="100000">
                                          <p:val>
                                            <p:fltVal val="0"/>
                                          </p:val>
                                        </p:tav>
                                      </p:tavLst>
                                    </p:anim>
                                    <p:animEffect transition="in" filter="fade">
                                      <p:cBhvr>
                                        <p:cTn id="17" dur="1000"/>
                                        <p:tgtEl>
                                          <p:spTgt spid="10">
                                            <p:txEl>
                                              <p:pRg st="1" end="1"/>
                                            </p:txEl>
                                          </p:spTgt>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anim calcmode="lin" valueType="num">
                                      <p:cBhvr>
                                        <p:cTn id="21" dur="10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10">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10">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8229600" cy="1828800"/>
          </a:xfrm>
        </p:spPr>
        <p:txBody>
          <a:bodyPr/>
          <a:lstStyle/>
          <a:p>
            <a:r>
              <a:rPr lang="en-US" dirty="0"/>
              <a:t>Who is a campus security Authority?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743200"/>
            <a:ext cx="4953000" cy="3302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3124200"/>
            <a:ext cx="2466975" cy="1847850"/>
          </a:xfrm>
          <a:prstGeom prst="rect">
            <a:avLst/>
          </a:prstGeom>
        </p:spPr>
      </p:pic>
      <p:sp>
        <p:nvSpPr>
          <p:cNvPr id="3" name="Rectangle 2"/>
          <p:cNvSpPr/>
          <p:nvPr/>
        </p:nvSpPr>
        <p:spPr>
          <a:xfrm>
            <a:off x="6025169" y="5257800"/>
            <a:ext cx="2303836" cy="369332"/>
          </a:xfrm>
          <a:prstGeom prst="rect">
            <a:avLst/>
          </a:prstGeom>
        </p:spPr>
        <p:txBody>
          <a:bodyPr wrap="none">
            <a:spAutoFit/>
          </a:bodyPr>
          <a:lstStyle/>
          <a:p>
            <a:r>
              <a:rPr lang="en-US" dirty="0"/>
              <a:t>4 Groups on campus</a:t>
            </a:r>
          </a:p>
        </p:txBody>
      </p:sp>
    </p:spTree>
    <p:extLst>
      <p:ext uri="{BB962C8B-B14F-4D97-AF65-F5344CB8AC3E}">
        <p14:creationId xmlns:p14="http://schemas.microsoft.com/office/powerpoint/2010/main" val="724989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92362"/>
          </a:xfrm>
        </p:spPr>
        <p:txBody>
          <a:bodyPr>
            <a:normAutofit/>
          </a:bodyPr>
          <a:lstStyle/>
          <a:p>
            <a:r>
              <a:rPr lang="en-US" dirty="0"/>
              <a:t>What is a CSA ?</a:t>
            </a:r>
            <a:br>
              <a:rPr lang="en-US" dirty="0"/>
            </a:br>
            <a:r>
              <a:rPr lang="en-US" sz="2700" dirty="0"/>
              <a:t>(Campus Security Authority)</a:t>
            </a:r>
            <a:br>
              <a:rPr lang="en-US" sz="2700" dirty="0"/>
            </a:br>
            <a:r>
              <a:rPr lang="en-US" sz="2400" dirty="0"/>
              <a:t>This is a Clery-specific term</a:t>
            </a:r>
            <a:br>
              <a:rPr lang="en-US" sz="2700" dirty="0"/>
            </a:br>
            <a:endParaRPr lang="en-US" dirty="0"/>
          </a:p>
        </p:txBody>
      </p:sp>
      <p:sp>
        <p:nvSpPr>
          <p:cNvPr id="3" name="Content Placeholder 2"/>
          <p:cNvSpPr>
            <a:spLocks noGrp="1"/>
          </p:cNvSpPr>
          <p:nvPr>
            <p:ph idx="1"/>
          </p:nvPr>
        </p:nvSpPr>
        <p:spPr>
          <a:xfrm>
            <a:off x="457200" y="2743200"/>
            <a:ext cx="8001000" cy="2438400"/>
          </a:xfrm>
        </p:spPr>
        <p:txBody>
          <a:bodyPr/>
          <a:lstStyle/>
          <a:p>
            <a:pPr marL="137160" indent="0">
              <a:buNone/>
            </a:pPr>
            <a:r>
              <a:rPr lang="en-US" dirty="0"/>
              <a:t>“an official of the university who has significant responsibility for students and campus activities and has the duty to take action or respond to particular issues on behalf of the institution.”  </a:t>
            </a:r>
          </a:p>
        </p:txBody>
      </p:sp>
      <p:sp>
        <p:nvSpPr>
          <p:cNvPr id="5" name="Footer Placeholder 4"/>
          <p:cNvSpPr>
            <a:spLocks noGrp="1"/>
          </p:cNvSpPr>
          <p:nvPr>
            <p:ph type="ftr" sz="quarter" idx="11"/>
          </p:nvPr>
        </p:nvSpPr>
        <p:spPr>
          <a:xfrm>
            <a:off x="0" y="6324600"/>
            <a:ext cx="2895600" cy="365125"/>
          </a:xfrm>
        </p:spPr>
        <p:txBody>
          <a:bodyPr/>
          <a:lstStyle/>
          <a:p>
            <a:r>
              <a:rPr lang="en-US" dirty="0">
                <a:solidFill>
                  <a:schemeClr val="bg1"/>
                </a:solidFill>
              </a:rPr>
              <a:t>Campus Security Authority</a:t>
            </a:r>
          </a:p>
          <a:p>
            <a:endParaRPr lang="en-US" dirty="0"/>
          </a:p>
        </p:txBody>
      </p:sp>
    </p:spTree>
    <p:extLst>
      <p:ext uri="{BB962C8B-B14F-4D97-AF65-F5344CB8AC3E}">
        <p14:creationId xmlns:p14="http://schemas.microsoft.com/office/powerpoint/2010/main" val="418610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8305800" cy="1219200"/>
          </a:xfrm>
        </p:spPr>
        <p:txBody>
          <a:bodyPr>
            <a:normAutofit fontScale="90000"/>
          </a:bodyPr>
          <a:lstStyle/>
          <a:p>
            <a:r>
              <a:rPr lang="en-US" dirty="0"/>
              <a:t>Who are Campus Security authorities? </a:t>
            </a:r>
          </a:p>
        </p:txBody>
      </p:sp>
      <p:sp>
        <p:nvSpPr>
          <p:cNvPr id="3" name="Subtitle 2"/>
          <p:cNvSpPr>
            <a:spLocks noGrp="1"/>
          </p:cNvSpPr>
          <p:nvPr>
            <p:ph type="subTitle" idx="1"/>
          </p:nvPr>
        </p:nvSpPr>
        <p:spPr>
          <a:xfrm>
            <a:off x="354496" y="1812925"/>
            <a:ext cx="8534400" cy="3962400"/>
          </a:xfrm>
        </p:spPr>
        <p:txBody>
          <a:bodyPr>
            <a:normAutofit fontScale="62500" lnSpcReduction="20000"/>
          </a:bodyPr>
          <a:lstStyle/>
          <a:p>
            <a:pPr marL="457200" indent="-457200" algn="l">
              <a:buFont typeface="Wingdings" panose="05000000000000000000" pitchFamily="2" charset="2"/>
              <a:buChar char="q"/>
            </a:pPr>
            <a:r>
              <a:rPr lang="en-US" sz="3200" dirty="0"/>
              <a:t>University Police Department </a:t>
            </a:r>
          </a:p>
          <a:p>
            <a:pPr algn="l"/>
            <a:endParaRPr lang="en-US" sz="3200" dirty="0"/>
          </a:p>
          <a:p>
            <a:pPr marL="457200" indent="-457200" algn="l">
              <a:buFont typeface="Wingdings" panose="05000000000000000000" pitchFamily="2" charset="2"/>
              <a:buChar char="q"/>
            </a:pPr>
            <a:r>
              <a:rPr lang="en-US" sz="3200" dirty="0"/>
              <a:t>All individuals NOT employed by the University Police Department, but who have responsibility for campus security to include property security officers, parking enforcement and special event staff.</a:t>
            </a:r>
          </a:p>
          <a:p>
            <a:pPr algn="l"/>
            <a:endParaRPr lang="en-US" sz="3200" dirty="0"/>
          </a:p>
          <a:p>
            <a:pPr marL="457200" indent="-457200" algn="l">
              <a:buFont typeface="Wingdings" panose="05000000000000000000" pitchFamily="2" charset="2"/>
              <a:buChar char="q"/>
            </a:pPr>
            <a:r>
              <a:rPr lang="en-US" sz="3200" dirty="0"/>
              <a:t>Individuals or offices designated to receive crime reports or take action on.</a:t>
            </a:r>
          </a:p>
          <a:p>
            <a:pPr marL="1371600" lvl="2" indent="-457200" algn="l">
              <a:buFont typeface="Courier New" panose="02070309020205020404" pitchFamily="49" charset="0"/>
              <a:buChar char="o"/>
            </a:pPr>
            <a:r>
              <a:rPr lang="en-US" sz="2600" dirty="0"/>
              <a:t>Dean of Students</a:t>
            </a:r>
          </a:p>
          <a:p>
            <a:pPr marL="1371600" lvl="2" indent="-457200" algn="l">
              <a:buFont typeface="Courier New" panose="02070309020205020404" pitchFamily="49" charset="0"/>
              <a:buChar char="o"/>
            </a:pPr>
            <a:r>
              <a:rPr lang="en-US" sz="2600" dirty="0"/>
              <a:t>Director of University Housing</a:t>
            </a:r>
          </a:p>
          <a:p>
            <a:pPr marL="1371600" lvl="2" indent="-457200" algn="l">
              <a:buFont typeface="Courier New" panose="02070309020205020404" pitchFamily="49" charset="0"/>
              <a:buChar char="o"/>
            </a:pPr>
            <a:r>
              <a:rPr lang="en-US" sz="2600" dirty="0"/>
              <a:t>Director of Student Conduct</a:t>
            </a:r>
          </a:p>
          <a:p>
            <a:pPr marL="1371600" lvl="2" indent="-457200" algn="l">
              <a:buFont typeface="Courier New" panose="02070309020205020404" pitchFamily="49" charset="0"/>
              <a:buChar char="o"/>
            </a:pPr>
            <a:r>
              <a:rPr lang="en-US" sz="2600" dirty="0"/>
              <a:t>Director of Title XI </a:t>
            </a:r>
          </a:p>
          <a:p>
            <a:pPr marL="1371600" lvl="2" indent="-457200" algn="l">
              <a:buFont typeface="Courier New" panose="02070309020205020404" pitchFamily="49" charset="0"/>
              <a:buChar char="o"/>
            </a:pPr>
            <a:r>
              <a:rPr lang="en-US" sz="2600" dirty="0"/>
              <a:t>Clery Act Compliance Coordinator</a:t>
            </a:r>
          </a:p>
          <a:p>
            <a:pPr marL="1371600" lvl="2" indent="-457200" algn="l">
              <a:buFont typeface="Courier New" panose="02070309020205020404" pitchFamily="49" charset="0"/>
              <a:buChar char="o"/>
            </a:pPr>
            <a:r>
              <a:rPr lang="en-US" sz="2600" dirty="0"/>
              <a:t>Office of Human Resources.</a:t>
            </a:r>
          </a:p>
          <a:p>
            <a:pPr marL="1371600" lvl="2" indent="-457200" algn="l">
              <a:buFont typeface="Courier New" panose="02070309020205020404" pitchFamily="49" charset="0"/>
              <a:buChar char="o"/>
            </a:pPr>
            <a:endParaRPr lang="en-US" sz="2600" dirty="0"/>
          </a:p>
          <a:p>
            <a:pPr marL="1371600" lvl="2" indent="-457200" algn="l">
              <a:buFont typeface="Courier New" panose="02070309020205020404" pitchFamily="49" charset="0"/>
              <a:buChar char="o"/>
            </a:pPr>
            <a:endParaRPr lang="en-US" sz="2600" dirty="0"/>
          </a:p>
          <a:p>
            <a:pPr marL="457200" indent="-457200" algn="l">
              <a:buFont typeface="Wingdings" panose="05000000000000000000" pitchFamily="2" charset="2"/>
              <a:buChar char="q"/>
            </a:pPr>
            <a:endParaRPr lang="en-US" sz="3200" dirty="0"/>
          </a:p>
          <a:p>
            <a:pPr marL="457200" indent="-457200" algn="l">
              <a:buFont typeface="Wingdings" panose="05000000000000000000" pitchFamily="2" charset="2"/>
              <a:buChar char="q"/>
            </a:pPr>
            <a:endParaRPr lang="en-US" sz="3200" dirty="0"/>
          </a:p>
          <a:p>
            <a:endParaRPr lang="en-US" sz="3200" dirty="0"/>
          </a:p>
        </p:txBody>
      </p:sp>
      <p:sp>
        <p:nvSpPr>
          <p:cNvPr id="4" name="Footer Placeholder 2"/>
          <p:cNvSpPr>
            <a:spLocks noGrp="1"/>
          </p:cNvSpPr>
          <p:nvPr>
            <p:ph type="ftr" sz="quarter" idx="11"/>
          </p:nvPr>
        </p:nvSpPr>
        <p:spPr>
          <a:xfrm>
            <a:off x="17206" y="6324600"/>
            <a:ext cx="2895600" cy="365125"/>
          </a:xfrm>
        </p:spPr>
        <p:txBody>
          <a:bodyPr/>
          <a:lstStyle/>
          <a:p>
            <a:r>
              <a:rPr lang="en-US" dirty="0">
                <a:solidFill>
                  <a:schemeClr val="bg1"/>
                </a:solidFill>
              </a:rPr>
              <a:t>Campus Security Authority</a:t>
            </a:r>
          </a:p>
        </p:txBody>
      </p:sp>
    </p:spTree>
    <p:extLst>
      <p:ext uri="{BB962C8B-B14F-4D97-AF65-F5344CB8AC3E}">
        <p14:creationId xmlns:p14="http://schemas.microsoft.com/office/powerpoint/2010/main" val="40067918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3488</TotalTime>
  <Words>1707</Words>
  <Application>Microsoft Office PowerPoint</Application>
  <PresentationFormat>On-screen Show (4:3)</PresentationFormat>
  <Paragraphs>257</Paragraphs>
  <Slides>26</Slides>
  <Notes>21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26</vt:i4>
      </vt:variant>
    </vt:vector>
  </HeadingPairs>
  <TitlesOfParts>
    <vt:vector size="39" baseType="lpstr">
      <vt:lpstr>arial</vt:lpstr>
      <vt:lpstr>Benton Sans</vt:lpstr>
      <vt:lpstr>Book Antiqua</vt:lpstr>
      <vt:lpstr>Calibri</vt:lpstr>
      <vt:lpstr>Cooper Black</vt:lpstr>
      <vt:lpstr>Courier New</vt:lpstr>
      <vt:lpstr>Lucida Sans</vt:lpstr>
      <vt:lpstr>proxima-nova-n2</vt:lpstr>
      <vt:lpstr>Times New Roman</vt:lpstr>
      <vt:lpstr>Wingdings</vt:lpstr>
      <vt:lpstr>Wingdings 2</vt:lpstr>
      <vt:lpstr>Wingdings 3</vt:lpstr>
      <vt:lpstr>Apex</vt:lpstr>
      <vt:lpstr>Welcome </vt:lpstr>
      <vt:lpstr>Campus Security Authorities</vt:lpstr>
      <vt:lpstr>Clery Act </vt:lpstr>
      <vt:lpstr>Clery Act</vt:lpstr>
      <vt:lpstr>Clery Center </vt:lpstr>
      <vt:lpstr>OCTOBER 1st</vt:lpstr>
      <vt:lpstr>Who is a campus security Authority?</vt:lpstr>
      <vt:lpstr>What is a CSA ? (Campus Security Authority) This is a Clery-specific term </vt:lpstr>
      <vt:lpstr>Who are Campus Security authorities? </vt:lpstr>
      <vt:lpstr>Who are Campus Security Authorities? </vt:lpstr>
      <vt:lpstr>What are the responsibilities of a  Campus  Security Authority?</vt:lpstr>
      <vt:lpstr>Campus Security Authorities What do I have to do? </vt:lpstr>
      <vt:lpstr>EMERGENCY </vt:lpstr>
      <vt:lpstr>Campus Security Authorities What do I have to do? </vt:lpstr>
      <vt:lpstr>So what happens if the university fails to comply with all the requirements of the Clery Act? </vt:lpstr>
      <vt:lpstr>Non-compliance of the clery ACT</vt:lpstr>
      <vt:lpstr>Non-compliance of the clery ACT</vt:lpstr>
      <vt:lpstr>PowerPoint Presentation</vt:lpstr>
      <vt:lpstr>PowerPoint Presentation</vt:lpstr>
      <vt:lpstr>PowerPoint Presentation</vt:lpstr>
      <vt:lpstr>Department of Education Program Review Fines </vt:lpstr>
      <vt:lpstr>PowerPoint Presentation</vt:lpstr>
      <vt:lpstr>Help is always available</vt:lpstr>
      <vt:lpstr>TEAM EFFORT</vt:lpstr>
      <vt:lpstr>Any Questions? </vt:lpstr>
      <vt:lpstr>Thank You </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McGowan</dc:creator>
  <cp:lastModifiedBy>McGowan, Bill</cp:lastModifiedBy>
  <cp:revision>172</cp:revision>
  <dcterms:created xsi:type="dcterms:W3CDTF">2015-10-04T14:59:22Z</dcterms:created>
  <dcterms:modified xsi:type="dcterms:W3CDTF">2023-05-04T16:14:07Z</dcterms:modified>
</cp:coreProperties>
</file>